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9" r:id="rId1"/>
  </p:sldMasterIdLst>
  <p:notesMasterIdLst>
    <p:notesMasterId r:id="rId39"/>
  </p:notesMasterIdLst>
  <p:handoutMasterIdLst>
    <p:handoutMasterId r:id="rId40"/>
  </p:handoutMasterIdLst>
  <p:sldIdLst>
    <p:sldId id="256" r:id="rId2"/>
    <p:sldId id="257" r:id="rId3"/>
    <p:sldId id="271" r:id="rId4"/>
    <p:sldId id="258" r:id="rId5"/>
    <p:sldId id="275" r:id="rId6"/>
    <p:sldId id="263" r:id="rId7"/>
    <p:sldId id="266" r:id="rId8"/>
    <p:sldId id="294" r:id="rId9"/>
    <p:sldId id="265" r:id="rId10"/>
    <p:sldId id="272" r:id="rId11"/>
    <p:sldId id="273" r:id="rId12"/>
    <p:sldId id="291" r:id="rId13"/>
    <p:sldId id="284" r:id="rId14"/>
    <p:sldId id="269" r:id="rId15"/>
    <p:sldId id="280" r:id="rId16"/>
    <p:sldId id="270" r:id="rId17"/>
    <p:sldId id="276" r:id="rId18"/>
    <p:sldId id="292" r:id="rId19"/>
    <p:sldId id="262" r:id="rId20"/>
    <p:sldId id="278" r:id="rId21"/>
    <p:sldId id="283" r:id="rId22"/>
    <p:sldId id="288" r:id="rId23"/>
    <p:sldId id="264" r:id="rId24"/>
    <p:sldId id="261" r:id="rId25"/>
    <p:sldId id="267" r:id="rId26"/>
    <p:sldId id="268" r:id="rId27"/>
    <p:sldId id="277" r:id="rId28"/>
    <p:sldId id="293" r:id="rId29"/>
    <p:sldId id="260" r:id="rId30"/>
    <p:sldId id="281" r:id="rId31"/>
    <p:sldId id="290" r:id="rId32"/>
    <p:sldId id="282" r:id="rId33"/>
    <p:sldId id="289" r:id="rId34"/>
    <p:sldId id="279" r:id="rId35"/>
    <p:sldId id="285" r:id="rId36"/>
    <p:sldId id="287" r:id="rId37"/>
    <p:sldId id="286"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9D7549B-1E9C-43D2-9065-88EB73C4FDB7}">
          <p14:sldIdLst>
            <p14:sldId id="256"/>
            <p14:sldId id="257"/>
            <p14:sldId id="271"/>
            <p14:sldId id="258"/>
            <p14:sldId id="275"/>
            <p14:sldId id="263"/>
            <p14:sldId id="266"/>
            <p14:sldId id="294"/>
            <p14:sldId id="265"/>
            <p14:sldId id="272"/>
            <p14:sldId id="273"/>
            <p14:sldId id="291"/>
          </p14:sldIdLst>
        </p14:section>
        <p14:section name="Untitled Section" id="{F57D7E6E-2E1F-4096-951D-BEF580FCC6BB}">
          <p14:sldIdLst>
            <p14:sldId id="284"/>
            <p14:sldId id="269"/>
            <p14:sldId id="280"/>
            <p14:sldId id="270"/>
            <p14:sldId id="276"/>
            <p14:sldId id="292"/>
            <p14:sldId id="262"/>
            <p14:sldId id="278"/>
            <p14:sldId id="283"/>
            <p14:sldId id="288"/>
            <p14:sldId id="264"/>
            <p14:sldId id="261"/>
            <p14:sldId id="267"/>
            <p14:sldId id="268"/>
            <p14:sldId id="277"/>
            <p14:sldId id="293"/>
            <p14:sldId id="260"/>
            <p14:sldId id="281"/>
            <p14:sldId id="290"/>
            <p14:sldId id="282"/>
            <p14:sldId id="289"/>
            <p14:sldId id="279"/>
            <p14:sldId id="285"/>
            <p14:sldId id="287"/>
            <p14:sldId id="286"/>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07" autoAdjust="0"/>
    <p:restoredTop sz="96405" autoAdjust="0"/>
  </p:normalViewPr>
  <p:slideViewPr>
    <p:cSldViewPr snapToGrid="0">
      <p:cViewPr varScale="1">
        <p:scale>
          <a:sx n="126" d="100"/>
          <a:sy n="126" d="100"/>
        </p:scale>
        <p:origin x="408" y="20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09" d="100"/>
          <a:sy n="109" d="100"/>
        </p:scale>
        <p:origin x="2899" y="96"/>
      </p:cViewPr>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handoutMaster" Target="handoutMasters/handoutMaster1.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1669DA-A492-4722-BEEA-77C3A63074DD}" type="doc">
      <dgm:prSet loTypeId="urn:microsoft.com/office/officeart/2005/8/layout/default#1" loCatId="list" qsTypeId="urn:microsoft.com/office/officeart/2005/8/quickstyle/simple3" qsCatId="simple" csTypeId="urn:microsoft.com/office/officeart/2005/8/colors/accent2_3" csCatId="accent2" phldr="1"/>
      <dgm:spPr/>
      <dgm:t>
        <a:bodyPr/>
        <a:lstStyle/>
        <a:p>
          <a:endParaRPr lang="en-US"/>
        </a:p>
      </dgm:t>
    </dgm:pt>
    <dgm:pt modelId="{5DD70B8C-F5D0-44DC-B97A-B1BFB10AF9D1}">
      <dgm:prSet phldrT="[Text]" custT="1"/>
      <dgm:spPr/>
      <dgm:t>
        <a:bodyPr/>
        <a:lstStyle/>
        <a:p>
          <a:r>
            <a:rPr lang="en-US" sz="1400" dirty="0" smtClean="0"/>
            <a:t>Males are responsible for almost all (about 90%) acts of violence towards humans and pets (</a:t>
          </a:r>
          <a:r>
            <a:rPr lang="en-US" sz="1400" dirty="0" err="1" smtClean="0"/>
            <a:t>Arkow</a:t>
          </a:r>
          <a:r>
            <a:rPr lang="en-US" sz="1400" dirty="0" smtClean="0"/>
            <a:t> 2016, Tong 2015, </a:t>
          </a:r>
          <a:r>
            <a:rPr lang="en-US" sz="1400" dirty="0" err="1" smtClean="0"/>
            <a:t>Tiplady</a:t>
          </a:r>
          <a:r>
            <a:rPr lang="en-US" sz="1400" dirty="0" smtClean="0"/>
            <a:t> 2013)</a:t>
          </a:r>
          <a:endParaRPr lang="en-US" sz="1400" dirty="0"/>
        </a:p>
      </dgm:t>
    </dgm:pt>
    <dgm:pt modelId="{02D08773-113C-46D7-8FEA-CB58D9F74AA0}" type="parTrans" cxnId="{3F6102B4-4651-4804-BB15-33ADE7CD8762}">
      <dgm:prSet/>
      <dgm:spPr/>
      <dgm:t>
        <a:bodyPr/>
        <a:lstStyle/>
        <a:p>
          <a:endParaRPr lang="en-US"/>
        </a:p>
      </dgm:t>
    </dgm:pt>
    <dgm:pt modelId="{6520DF1B-CAD5-4189-84F4-4710CB0DDCA8}" type="sibTrans" cxnId="{3F6102B4-4651-4804-BB15-33ADE7CD8762}">
      <dgm:prSet/>
      <dgm:spPr/>
      <dgm:t>
        <a:bodyPr/>
        <a:lstStyle/>
        <a:p>
          <a:endParaRPr lang="en-US"/>
        </a:p>
      </dgm:t>
    </dgm:pt>
    <dgm:pt modelId="{7F7C9E95-B088-4E86-BF5D-CE731DDDA94B}">
      <dgm:prSet phldrT="[Text]" custT="1"/>
      <dgm:spPr/>
      <dgm:t>
        <a:bodyPr/>
        <a:lstStyle/>
        <a:p>
          <a:r>
            <a:rPr lang="en-US" sz="1400" dirty="0" smtClean="0"/>
            <a:t>Around 70% of respondents experiencing DV reported that perpetrator was also abusing and/or neglecting pets – compared to 6% in household not experiencing DV (Tong, 2015)</a:t>
          </a:r>
          <a:endParaRPr lang="en-US" sz="1400" dirty="0"/>
        </a:p>
      </dgm:t>
    </dgm:pt>
    <dgm:pt modelId="{BDC79F9B-F106-48ED-9963-2459DF02BBF2}" type="parTrans" cxnId="{D2DC8E16-5CE8-4053-956F-6CF9365D3600}">
      <dgm:prSet/>
      <dgm:spPr/>
      <dgm:t>
        <a:bodyPr/>
        <a:lstStyle/>
        <a:p>
          <a:endParaRPr lang="en-US"/>
        </a:p>
      </dgm:t>
    </dgm:pt>
    <dgm:pt modelId="{E04A7B25-35E4-4E54-83C3-F97096017CC6}" type="sibTrans" cxnId="{D2DC8E16-5CE8-4053-956F-6CF9365D3600}">
      <dgm:prSet/>
      <dgm:spPr/>
      <dgm:t>
        <a:bodyPr/>
        <a:lstStyle/>
        <a:p>
          <a:endParaRPr lang="en-US"/>
        </a:p>
      </dgm:t>
    </dgm:pt>
    <dgm:pt modelId="{7CE8B3E5-2325-49C9-927C-5525E7E870FA}">
      <dgm:prSet phldrT="[Text]" custT="1"/>
      <dgm:spPr/>
      <dgm:t>
        <a:bodyPr/>
        <a:lstStyle/>
        <a:p>
          <a:r>
            <a:rPr lang="en-US" sz="1400" dirty="0" smtClean="0"/>
            <a:t>Approximately 60% of domestic violence victims stay in abusive situations because they don’t want to leave their pet behind.</a:t>
          </a:r>
          <a:endParaRPr lang="en-US" sz="1400" dirty="0"/>
        </a:p>
      </dgm:t>
    </dgm:pt>
    <dgm:pt modelId="{EE7BA193-8216-41CC-8235-4A0F9D1B1315}" type="parTrans" cxnId="{038D8DA9-3F8A-4069-B8BE-C92AE684FE22}">
      <dgm:prSet/>
      <dgm:spPr/>
      <dgm:t>
        <a:bodyPr/>
        <a:lstStyle/>
        <a:p>
          <a:endParaRPr lang="en-US"/>
        </a:p>
      </dgm:t>
    </dgm:pt>
    <dgm:pt modelId="{97AD31FD-B4F9-4280-9B2C-85947A3E776E}" type="sibTrans" cxnId="{038D8DA9-3F8A-4069-B8BE-C92AE684FE22}">
      <dgm:prSet/>
      <dgm:spPr/>
      <dgm:t>
        <a:bodyPr/>
        <a:lstStyle/>
        <a:p>
          <a:endParaRPr lang="en-US"/>
        </a:p>
      </dgm:t>
    </dgm:pt>
    <dgm:pt modelId="{59B83826-D797-4761-B4D6-5D8DA50A8FE4}">
      <dgm:prSet custT="1"/>
      <dgm:spPr/>
      <dgm:t>
        <a:bodyPr/>
        <a:lstStyle/>
        <a:p>
          <a:r>
            <a:rPr lang="en-AU" sz="1400" dirty="0" smtClean="0"/>
            <a:t>99.4% of animals who were refused access to the basics such as food and water lived in households experiencing DV (Tong, 2015)</a:t>
          </a:r>
          <a:endParaRPr lang="en-AU" sz="1400" dirty="0"/>
        </a:p>
      </dgm:t>
    </dgm:pt>
    <dgm:pt modelId="{DD35744A-49F8-4D13-A045-04D6A4417FA4}" type="parTrans" cxnId="{EA6851CE-5A4B-4F37-AC5A-F18345E54CFC}">
      <dgm:prSet/>
      <dgm:spPr/>
      <dgm:t>
        <a:bodyPr/>
        <a:lstStyle/>
        <a:p>
          <a:endParaRPr lang="en-US"/>
        </a:p>
      </dgm:t>
    </dgm:pt>
    <dgm:pt modelId="{9FEA7754-9336-4437-A02B-64C450932B43}" type="sibTrans" cxnId="{EA6851CE-5A4B-4F37-AC5A-F18345E54CFC}">
      <dgm:prSet/>
      <dgm:spPr/>
      <dgm:t>
        <a:bodyPr/>
        <a:lstStyle/>
        <a:p>
          <a:endParaRPr lang="en-US"/>
        </a:p>
      </dgm:t>
    </dgm:pt>
    <dgm:pt modelId="{A18B2A71-FD0F-402E-8740-4B26C3FE7892}">
      <dgm:prSet phldrT="[Text]"/>
      <dgm:spPr/>
      <dgm:t>
        <a:bodyPr/>
        <a:lstStyle/>
        <a:p>
          <a:r>
            <a:rPr lang="en-US" dirty="0" smtClean="0"/>
            <a:t>Research in Nashville, USA shows that the top 3 indicators of domestic homicide are the perpetrator :</a:t>
          </a:r>
        </a:p>
        <a:p>
          <a:r>
            <a:rPr lang="en-US" dirty="0" smtClean="0"/>
            <a:t>-threatening suicide</a:t>
          </a:r>
        </a:p>
        <a:p>
          <a:r>
            <a:rPr lang="en-US" dirty="0" smtClean="0"/>
            <a:t>- Has access to weapons</a:t>
          </a:r>
        </a:p>
        <a:p>
          <a:r>
            <a:rPr lang="en-US" dirty="0" smtClean="0"/>
            <a:t>- Has threatened to, or has, mutilated or killed pets</a:t>
          </a:r>
        </a:p>
        <a:p>
          <a:r>
            <a:rPr lang="en-US" dirty="0" smtClean="0"/>
            <a:t>- </a:t>
          </a:r>
          <a:endParaRPr lang="en-US" dirty="0"/>
        </a:p>
      </dgm:t>
    </dgm:pt>
    <dgm:pt modelId="{5C4FADF4-CB52-46D6-9469-1A8665B39ABF}" type="parTrans" cxnId="{06D1D0FE-FBA7-45BB-8573-B72108903328}">
      <dgm:prSet/>
      <dgm:spPr/>
      <dgm:t>
        <a:bodyPr/>
        <a:lstStyle/>
        <a:p>
          <a:endParaRPr lang="en-US"/>
        </a:p>
      </dgm:t>
    </dgm:pt>
    <dgm:pt modelId="{0BB16644-D5EA-4BEF-BDC5-A74104676BCD}" type="sibTrans" cxnId="{06D1D0FE-FBA7-45BB-8573-B72108903328}">
      <dgm:prSet/>
      <dgm:spPr/>
      <dgm:t>
        <a:bodyPr/>
        <a:lstStyle/>
        <a:p>
          <a:endParaRPr lang="en-US"/>
        </a:p>
      </dgm:t>
    </dgm:pt>
    <dgm:pt modelId="{59E068DF-2240-469B-8F53-3F408B858115}" type="pres">
      <dgm:prSet presAssocID="{271669DA-A492-4722-BEEA-77C3A63074DD}" presName="diagram" presStyleCnt="0">
        <dgm:presLayoutVars>
          <dgm:dir/>
          <dgm:resizeHandles val="exact"/>
        </dgm:presLayoutVars>
      </dgm:prSet>
      <dgm:spPr/>
      <dgm:t>
        <a:bodyPr/>
        <a:lstStyle/>
        <a:p>
          <a:endParaRPr lang="en-US"/>
        </a:p>
      </dgm:t>
    </dgm:pt>
    <dgm:pt modelId="{E1A0D6FF-A655-490E-8BF2-3F850D88B4DA}" type="pres">
      <dgm:prSet presAssocID="{5DD70B8C-F5D0-44DC-B97A-B1BFB10AF9D1}" presName="node" presStyleLbl="node1" presStyleIdx="0" presStyleCnt="5">
        <dgm:presLayoutVars>
          <dgm:bulletEnabled val="1"/>
        </dgm:presLayoutVars>
      </dgm:prSet>
      <dgm:spPr/>
      <dgm:t>
        <a:bodyPr/>
        <a:lstStyle/>
        <a:p>
          <a:endParaRPr lang="en-US"/>
        </a:p>
      </dgm:t>
    </dgm:pt>
    <dgm:pt modelId="{27D7711F-B815-46A2-91D6-446839504DA5}" type="pres">
      <dgm:prSet presAssocID="{6520DF1B-CAD5-4189-84F4-4710CB0DDCA8}" presName="sibTrans" presStyleCnt="0"/>
      <dgm:spPr/>
    </dgm:pt>
    <dgm:pt modelId="{D464F2D9-8B5F-4368-9DA2-F2900CC7ECBE}" type="pres">
      <dgm:prSet presAssocID="{7F7C9E95-B088-4E86-BF5D-CE731DDDA94B}" presName="node" presStyleLbl="node1" presStyleIdx="1" presStyleCnt="5">
        <dgm:presLayoutVars>
          <dgm:bulletEnabled val="1"/>
        </dgm:presLayoutVars>
      </dgm:prSet>
      <dgm:spPr/>
      <dgm:t>
        <a:bodyPr/>
        <a:lstStyle/>
        <a:p>
          <a:endParaRPr lang="en-US"/>
        </a:p>
      </dgm:t>
    </dgm:pt>
    <dgm:pt modelId="{87C954EE-BE53-4551-A375-435563DAE262}" type="pres">
      <dgm:prSet presAssocID="{E04A7B25-35E4-4E54-83C3-F97096017CC6}" presName="sibTrans" presStyleCnt="0"/>
      <dgm:spPr/>
    </dgm:pt>
    <dgm:pt modelId="{E6279D17-DFA0-45EC-A207-170930116985}" type="pres">
      <dgm:prSet presAssocID="{7CE8B3E5-2325-49C9-927C-5525E7E870FA}" presName="node" presStyleLbl="node1" presStyleIdx="2" presStyleCnt="5">
        <dgm:presLayoutVars>
          <dgm:bulletEnabled val="1"/>
        </dgm:presLayoutVars>
      </dgm:prSet>
      <dgm:spPr/>
      <dgm:t>
        <a:bodyPr/>
        <a:lstStyle/>
        <a:p>
          <a:endParaRPr lang="en-US"/>
        </a:p>
      </dgm:t>
    </dgm:pt>
    <dgm:pt modelId="{27C78AE8-0EA9-49FE-9F87-4C32570DA623}" type="pres">
      <dgm:prSet presAssocID="{97AD31FD-B4F9-4280-9B2C-85947A3E776E}" presName="sibTrans" presStyleCnt="0"/>
      <dgm:spPr/>
    </dgm:pt>
    <dgm:pt modelId="{50E6C17A-B436-471A-955A-BA3D46D37E3F}" type="pres">
      <dgm:prSet presAssocID="{59B83826-D797-4761-B4D6-5D8DA50A8FE4}" presName="node" presStyleLbl="node1" presStyleIdx="3" presStyleCnt="5" custLinFactNeighborX="-22392" custLinFactNeighborY="-1192">
        <dgm:presLayoutVars>
          <dgm:bulletEnabled val="1"/>
        </dgm:presLayoutVars>
      </dgm:prSet>
      <dgm:spPr/>
      <dgm:t>
        <a:bodyPr/>
        <a:lstStyle/>
        <a:p>
          <a:endParaRPr lang="en-US"/>
        </a:p>
      </dgm:t>
    </dgm:pt>
    <dgm:pt modelId="{CA91A502-FC41-4B7C-84C9-605AE9CA2660}" type="pres">
      <dgm:prSet presAssocID="{9FEA7754-9336-4437-A02B-64C450932B43}" presName="sibTrans" presStyleCnt="0"/>
      <dgm:spPr/>
    </dgm:pt>
    <dgm:pt modelId="{CCEF2747-8743-4E36-B8C3-F83D56BC9572}" type="pres">
      <dgm:prSet presAssocID="{A18B2A71-FD0F-402E-8740-4B26C3FE7892}" presName="node" presStyleLbl="node1" presStyleIdx="4" presStyleCnt="5">
        <dgm:presLayoutVars>
          <dgm:bulletEnabled val="1"/>
        </dgm:presLayoutVars>
      </dgm:prSet>
      <dgm:spPr/>
      <dgm:t>
        <a:bodyPr/>
        <a:lstStyle/>
        <a:p>
          <a:endParaRPr lang="en-US"/>
        </a:p>
      </dgm:t>
    </dgm:pt>
  </dgm:ptLst>
  <dgm:cxnLst>
    <dgm:cxn modelId="{73D34C3B-7995-4D83-BAE7-2981E42F49A0}" type="presOf" srcId="{A18B2A71-FD0F-402E-8740-4B26C3FE7892}" destId="{CCEF2747-8743-4E36-B8C3-F83D56BC9572}" srcOrd="0" destOrd="0" presId="urn:microsoft.com/office/officeart/2005/8/layout/default#1"/>
    <dgm:cxn modelId="{EA6851CE-5A4B-4F37-AC5A-F18345E54CFC}" srcId="{271669DA-A492-4722-BEEA-77C3A63074DD}" destId="{59B83826-D797-4761-B4D6-5D8DA50A8FE4}" srcOrd="3" destOrd="0" parTransId="{DD35744A-49F8-4D13-A045-04D6A4417FA4}" sibTransId="{9FEA7754-9336-4437-A02B-64C450932B43}"/>
    <dgm:cxn modelId="{75E6C852-495F-483E-B491-9739B97DCBE2}" type="presOf" srcId="{271669DA-A492-4722-BEEA-77C3A63074DD}" destId="{59E068DF-2240-469B-8F53-3F408B858115}" srcOrd="0" destOrd="0" presId="urn:microsoft.com/office/officeart/2005/8/layout/default#1"/>
    <dgm:cxn modelId="{143A06FB-3442-4C50-8868-4CB5B12A559B}" type="presOf" srcId="{59B83826-D797-4761-B4D6-5D8DA50A8FE4}" destId="{50E6C17A-B436-471A-955A-BA3D46D37E3F}" srcOrd="0" destOrd="0" presId="urn:microsoft.com/office/officeart/2005/8/layout/default#1"/>
    <dgm:cxn modelId="{D2DC8E16-5CE8-4053-956F-6CF9365D3600}" srcId="{271669DA-A492-4722-BEEA-77C3A63074DD}" destId="{7F7C9E95-B088-4E86-BF5D-CE731DDDA94B}" srcOrd="1" destOrd="0" parTransId="{BDC79F9B-F106-48ED-9963-2459DF02BBF2}" sibTransId="{E04A7B25-35E4-4E54-83C3-F97096017CC6}"/>
    <dgm:cxn modelId="{E7969003-5DEF-4960-9E2F-2D742F32200E}" type="presOf" srcId="{7CE8B3E5-2325-49C9-927C-5525E7E870FA}" destId="{E6279D17-DFA0-45EC-A207-170930116985}" srcOrd="0" destOrd="0" presId="urn:microsoft.com/office/officeart/2005/8/layout/default#1"/>
    <dgm:cxn modelId="{3F6102B4-4651-4804-BB15-33ADE7CD8762}" srcId="{271669DA-A492-4722-BEEA-77C3A63074DD}" destId="{5DD70B8C-F5D0-44DC-B97A-B1BFB10AF9D1}" srcOrd="0" destOrd="0" parTransId="{02D08773-113C-46D7-8FEA-CB58D9F74AA0}" sibTransId="{6520DF1B-CAD5-4189-84F4-4710CB0DDCA8}"/>
    <dgm:cxn modelId="{06D1D0FE-FBA7-45BB-8573-B72108903328}" srcId="{271669DA-A492-4722-BEEA-77C3A63074DD}" destId="{A18B2A71-FD0F-402E-8740-4B26C3FE7892}" srcOrd="4" destOrd="0" parTransId="{5C4FADF4-CB52-46D6-9469-1A8665B39ABF}" sibTransId="{0BB16644-D5EA-4BEF-BDC5-A74104676BCD}"/>
    <dgm:cxn modelId="{A101732C-9D2D-4EBE-B61E-8A7EECBD0B2B}" type="presOf" srcId="{5DD70B8C-F5D0-44DC-B97A-B1BFB10AF9D1}" destId="{E1A0D6FF-A655-490E-8BF2-3F850D88B4DA}" srcOrd="0" destOrd="0" presId="urn:microsoft.com/office/officeart/2005/8/layout/default#1"/>
    <dgm:cxn modelId="{038D8DA9-3F8A-4069-B8BE-C92AE684FE22}" srcId="{271669DA-A492-4722-BEEA-77C3A63074DD}" destId="{7CE8B3E5-2325-49C9-927C-5525E7E870FA}" srcOrd="2" destOrd="0" parTransId="{EE7BA193-8216-41CC-8235-4A0F9D1B1315}" sibTransId="{97AD31FD-B4F9-4280-9B2C-85947A3E776E}"/>
    <dgm:cxn modelId="{611C91B2-9CEE-4AD5-900B-834B5078522B}" type="presOf" srcId="{7F7C9E95-B088-4E86-BF5D-CE731DDDA94B}" destId="{D464F2D9-8B5F-4368-9DA2-F2900CC7ECBE}" srcOrd="0" destOrd="0" presId="urn:microsoft.com/office/officeart/2005/8/layout/default#1"/>
    <dgm:cxn modelId="{6BEB4C38-F4D9-4AA6-AB15-675BA014A261}" type="presParOf" srcId="{59E068DF-2240-469B-8F53-3F408B858115}" destId="{E1A0D6FF-A655-490E-8BF2-3F850D88B4DA}" srcOrd="0" destOrd="0" presId="urn:microsoft.com/office/officeart/2005/8/layout/default#1"/>
    <dgm:cxn modelId="{83863671-7864-4D32-9AFD-93124B0B87C3}" type="presParOf" srcId="{59E068DF-2240-469B-8F53-3F408B858115}" destId="{27D7711F-B815-46A2-91D6-446839504DA5}" srcOrd="1" destOrd="0" presId="urn:microsoft.com/office/officeart/2005/8/layout/default#1"/>
    <dgm:cxn modelId="{7A0BB574-0548-4CDE-B3E5-4DEBC7B38F1B}" type="presParOf" srcId="{59E068DF-2240-469B-8F53-3F408B858115}" destId="{D464F2D9-8B5F-4368-9DA2-F2900CC7ECBE}" srcOrd="2" destOrd="0" presId="urn:microsoft.com/office/officeart/2005/8/layout/default#1"/>
    <dgm:cxn modelId="{27E713EE-05AC-40FE-94F9-D45618751322}" type="presParOf" srcId="{59E068DF-2240-469B-8F53-3F408B858115}" destId="{87C954EE-BE53-4551-A375-435563DAE262}" srcOrd="3" destOrd="0" presId="urn:microsoft.com/office/officeart/2005/8/layout/default#1"/>
    <dgm:cxn modelId="{1BD4C835-33F2-440E-AD17-42D507E0FE63}" type="presParOf" srcId="{59E068DF-2240-469B-8F53-3F408B858115}" destId="{E6279D17-DFA0-45EC-A207-170930116985}" srcOrd="4" destOrd="0" presId="urn:microsoft.com/office/officeart/2005/8/layout/default#1"/>
    <dgm:cxn modelId="{AE533140-C2FB-483A-94AD-2E77BF000981}" type="presParOf" srcId="{59E068DF-2240-469B-8F53-3F408B858115}" destId="{27C78AE8-0EA9-49FE-9F87-4C32570DA623}" srcOrd="5" destOrd="0" presId="urn:microsoft.com/office/officeart/2005/8/layout/default#1"/>
    <dgm:cxn modelId="{C60E5BE8-A5B4-4512-91E4-B09CC29D62AA}" type="presParOf" srcId="{59E068DF-2240-469B-8F53-3F408B858115}" destId="{50E6C17A-B436-471A-955A-BA3D46D37E3F}" srcOrd="6" destOrd="0" presId="urn:microsoft.com/office/officeart/2005/8/layout/default#1"/>
    <dgm:cxn modelId="{1CE8EA66-03AC-4E41-ABE7-D09933328CD1}" type="presParOf" srcId="{59E068DF-2240-469B-8F53-3F408B858115}" destId="{CA91A502-FC41-4B7C-84C9-605AE9CA2660}" srcOrd="7" destOrd="0" presId="urn:microsoft.com/office/officeart/2005/8/layout/default#1"/>
    <dgm:cxn modelId="{6411FE01-EFC4-4631-88B5-BCB0A6687610}" type="presParOf" srcId="{59E068DF-2240-469B-8F53-3F408B858115}" destId="{CCEF2747-8743-4E36-B8C3-F83D56BC9572}" srcOrd="8"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1669DA-A492-4722-BEEA-77C3A63074DD}" type="doc">
      <dgm:prSet loTypeId="urn:microsoft.com/office/officeart/2005/8/layout/default#2" loCatId="list" qsTypeId="urn:microsoft.com/office/officeart/2005/8/quickstyle/simple3" qsCatId="simple" csTypeId="urn:microsoft.com/office/officeart/2005/8/colors/accent2_3" csCatId="accent2" phldr="1"/>
      <dgm:spPr/>
      <dgm:t>
        <a:bodyPr/>
        <a:lstStyle/>
        <a:p>
          <a:endParaRPr lang="en-US"/>
        </a:p>
      </dgm:t>
    </dgm:pt>
    <dgm:pt modelId="{649D3919-C136-44D3-A5C4-CC4509ABEC2A}">
      <dgm:prSet phldrT="[Text]" custT="1"/>
      <dgm:spPr/>
      <dgm:t>
        <a:bodyPr/>
        <a:lstStyle/>
        <a:p>
          <a:r>
            <a:rPr lang="en-US" sz="1400" dirty="0" smtClean="0"/>
            <a:t>Dog bites were 11 times more common in families experiencing violence within the home (Lockwood 1998)</a:t>
          </a:r>
          <a:endParaRPr lang="en-US" sz="1400" dirty="0"/>
        </a:p>
      </dgm:t>
    </dgm:pt>
    <dgm:pt modelId="{04B64340-743F-478B-938E-34902A6A86FE}" type="parTrans" cxnId="{A1E4BAA2-75EF-4538-A68A-1C6AEA6CEFA4}">
      <dgm:prSet/>
      <dgm:spPr/>
      <dgm:t>
        <a:bodyPr/>
        <a:lstStyle/>
        <a:p>
          <a:endParaRPr lang="en-US"/>
        </a:p>
      </dgm:t>
    </dgm:pt>
    <dgm:pt modelId="{C6983F34-F922-4A19-BDEE-A0C59560EDD3}" type="sibTrans" cxnId="{A1E4BAA2-75EF-4538-A68A-1C6AEA6CEFA4}">
      <dgm:prSet/>
      <dgm:spPr/>
      <dgm:t>
        <a:bodyPr/>
        <a:lstStyle/>
        <a:p>
          <a:endParaRPr lang="en-US"/>
        </a:p>
      </dgm:t>
    </dgm:pt>
    <dgm:pt modelId="{5DD70B8C-F5D0-44DC-B97A-B1BFB10AF9D1}">
      <dgm:prSet phldrT="[Text]" custT="1"/>
      <dgm:spPr/>
      <dgm:t>
        <a:bodyPr/>
        <a:lstStyle/>
        <a:p>
          <a:r>
            <a:rPr lang="en-US" sz="1400" dirty="0" smtClean="0"/>
            <a:t>Dogs are the main type of animal to be abused (cats second) (Tong, 2015)</a:t>
          </a:r>
          <a:endParaRPr lang="en-US" sz="1400" dirty="0"/>
        </a:p>
      </dgm:t>
    </dgm:pt>
    <dgm:pt modelId="{02D08773-113C-46D7-8FEA-CB58D9F74AA0}" type="parTrans" cxnId="{3F6102B4-4651-4804-BB15-33ADE7CD8762}">
      <dgm:prSet/>
      <dgm:spPr/>
      <dgm:t>
        <a:bodyPr/>
        <a:lstStyle/>
        <a:p>
          <a:endParaRPr lang="en-US"/>
        </a:p>
      </dgm:t>
    </dgm:pt>
    <dgm:pt modelId="{6520DF1B-CAD5-4189-84F4-4710CB0DDCA8}" type="sibTrans" cxnId="{3F6102B4-4651-4804-BB15-33ADE7CD8762}">
      <dgm:prSet/>
      <dgm:spPr/>
      <dgm:t>
        <a:bodyPr/>
        <a:lstStyle/>
        <a:p>
          <a:endParaRPr lang="en-US"/>
        </a:p>
      </dgm:t>
    </dgm:pt>
    <dgm:pt modelId="{5CCC771A-4699-4F79-BBB1-43AFCBADBF2B}">
      <dgm:prSet phldrT="[Text]"/>
      <dgm:spPr/>
      <dgm:t>
        <a:bodyPr/>
        <a:lstStyle/>
        <a:p>
          <a:r>
            <a:rPr lang="en-US" dirty="0" smtClean="0"/>
            <a:t>15% respondents delayed reporting DV to police due to fears for their animals (Tong 2015)</a:t>
          </a:r>
          <a:endParaRPr lang="en-US" dirty="0"/>
        </a:p>
      </dgm:t>
    </dgm:pt>
    <dgm:pt modelId="{61B521DD-B911-4704-9638-1B93278065F8}" type="parTrans" cxnId="{36142903-ABD4-44F0-9343-897D28F1BB3D}">
      <dgm:prSet/>
      <dgm:spPr/>
      <dgm:t>
        <a:bodyPr/>
        <a:lstStyle/>
        <a:p>
          <a:endParaRPr lang="en-US"/>
        </a:p>
      </dgm:t>
    </dgm:pt>
    <dgm:pt modelId="{0721940F-F35F-4325-B180-ABAC631AFDD0}" type="sibTrans" cxnId="{36142903-ABD4-44F0-9343-897D28F1BB3D}">
      <dgm:prSet/>
      <dgm:spPr/>
      <dgm:t>
        <a:bodyPr/>
        <a:lstStyle/>
        <a:p>
          <a:endParaRPr lang="en-US"/>
        </a:p>
      </dgm:t>
    </dgm:pt>
    <dgm:pt modelId="{59B83826-D797-4761-B4D6-5D8DA50A8FE4}">
      <dgm:prSet/>
      <dgm:spPr/>
      <dgm:t>
        <a:bodyPr/>
        <a:lstStyle/>
        <a:p>
          <a:r>
            <a:rPr lang="en-AU" dirty="0" smtClean="0"/>
            <a:t>Children who experience abuse towards animals, or abuse within the home, are also more likely to abuse animals or perform acts of violence towards people later in life. </a:t>
          </a:r>
          <a:endParaRPr lang="en-AU" dirty="0"/>
        </a:p>
      </dgm:t>
    </dgm:pt>
    <dgm:pt modelId="{DD35744A-49F8-4D13-A045-04D6A4417FA4}" type="parTrans" cxnId="{EA6851CE-5A4B-4F37-AC5A-F18345E54CFC}">
      <dgm:prSet/>
      <dgm:spPr/>
      <dgm:t>
        <a:bodyPr/>
        <a:lstStyle/>
        <a:p>
          <a:endParaRPr lang="en-US"/>
        </a:p>
      </dgm:t>
    </dgm:pt>
    <dgm:pt modelId="{9FEA7754-9336-4437-A02B-64C450932B43}" type="sibTrans" cxnId="{EA6851CE-5A4B-4F37-AC5A-F18345E54CFC}">
      <dgm:prSet/>
      <dgm:spPr/>
      <dgm:t>
        <a:bodyPr/>
        <a:lstStyle/>
        <a:p>
          <a:endParaRPr lang="en-US"/>
        </a:p>
      </dgm:t>
    </dgm:pt>
    <dgm:pt modelId="{22A66AFD-5F8C-4146-9211-3C6F3A28FDC8}">
      <dgm:prSet phldrT="[Text]"/>
      <dgm:spPr/>
      <dgm:t>
        <a:bodyPr/>
        <a:lstStyle/>
        <a:p>
          <a:r>
            <a:rPr lang="en-US" dirty="0" smtClean="0"/>
            <a:t>Australia study – when leaving with their animals, 92% were turned away from refuges, 70% from government rental, 60% from private rental and around 33% from family and friends (Tong, 2015)</a:t>
          </a:r>
          <a:endParaRPr lang="en-US" dirty="0"/>
        </a:p>
      </dgm:t>
    </dgm:pt>
    <dgm:pt modelId="{B21D37C5-21CE-434F-A1E1-0FCB5F4E8965}" type="parTrans" cxnId="{90226A74-61D7-4941-8417-17F58F7E14A6}">
      <dgm:prSet/>
      <dgm:spPr/>
      <dgm:t>
        <a:bodyPr/>
        <a:lstStyle/>
        <a:p>
          <a:endParaRPr lang="en-US"/>
        </a:p>
      </dgm:t>
    </dgm:pt>
    <dgm:pt modelId="{9FFED49B-7767-412D-8722-007AE72FBAD4}" type="sibTrans" cxnId="{90226A74-61D7-4941-8417-17F58F7E14A6}">
      <dgm:prSet/>
      <dgm:spPr/>
      <dgm:t>
        <a:bodyPr/>
        <a:lstStyle/>
        <a:p>
          <a:endParaRPr lang="en-US"/>
        </a:p>
      </dgm:t>
    </dgm:pt>
    <dgm:pt modelId="{74A5DD57-2142-43A8-AADD-729F5E1B4D08}">
      <dgm:prSet phldrT="[Text]"/>
      <dgm:spPr/>
      <dgm:t>
        <a:bodyPr/>
        <a:lstStyle/>
        <a:p>
          <a:r>
            <a:rPr lang="en-US" dirty="0" smtClean="0"/>
            <a:t>15% of respondents returned to violent homes due to fears for their animals (Tong, 2015)</a:t>
          </a:r>
          <a:endParaRPr lang="en-US" dirty="0"/>
        </a:p>
      </dgm:t>
    </dgm:pt>
    <dgm:pt modelId="{7D6A3735-E941-418C-B3E9-9690887CF88C}" type="parTrans" cxnId="{6CD0755D-B213-4A36-BDE3-B9C8AACD20DF}">
      <dgm:prSet/>
      <dgm:spPr/>
      <dgm:t>
        <a:bodyPr/>
        <a:lstStyle/>
        <a:p>
          <a:endParaRPr lang="en-US"/>
        </a:p>
      </dgm:t>
    </dgm:pt>
    <dgm:pt modelId="{2AFAEE71-A339-40FE-B840-15349DCFD764}" type="sibTrans" cxnId="{6CD0755D-B213-4A36-BDE3-B9C8AACD20DF}">
      <dgm:prSet/>
      <dgm:spPr/>
      <dgm:t>
        <a:bodyPr/>
        <a:lstStyle/>
        <a:p>
          <a:endParaRPr lang="en-US"/>
        </a:p>
      </dgm:t>
    </dgm:pt>
    <dgm:pt modelId="{59E068DF-2240-469B-8F53-3F408B858115}" type="pres">
      <dgm:prSet presAssocID="{271669DA-A492-4722-BEEA-77C3A63074DD}" presName="diagram" presStyleCnt="0">
        <dgm:presLayoutVars>
          <dgm:dir/>
          <dgm:resizeHandles val="exact"/>
        </dgm:presLayoutVars>
      </dgm:prSet>
      <dgm:spPr/>
      <dgm:t>
        <a:bodyPr/>
        <a:lstStyle/>
        <a:p>
          <a:endParaRPr lang="en-US"/>
        </a:p>
      </dgm:t>
    </dgm:pt>
    <dgm:pt modelId="{B12681C6-60B9-442F-AA3D-EE9AFD4F1240}" type="pres">
      <dgm:prSet presAssocID="{649D3919-C136-44D3-A5C4-CC4509ABEC2A}" presName="node" presStyleLbl="node1" presStyleIdx="0" presStyleCnt="6">
        <dgm:presLayoutVars>
          <dgm:bulletEnabled val="1"/>
        </dgm:presLayoutVars>
      </dgm:prSet>
      <dgm:spPr/>
      <dgm:t>
        <a:bodyPr/>
        <a:lstStyle/>
        <a:p>
          <a:endParaRPr lang="en-US"/>
        </a:p>
      </dgm:t>
    </dgm:pt>
    <dgm:pt modelId="{DE4F1D3F-F104-4D14-96F7-DCAF0CE87E9D}" type="pres">
      <dgm:prSet presAssocID="{C6983F34-F922-4A19-BDEE-A0C59560EDD3}" presName="sibTrans" presStyleCnt="0"/>
      <dgm:spPr/>
    </dgm:pt>
    <dgm:pt modelId="{E1A0D6FF-A655-490E-8BF2-3F850D88B4DA}" type="pres">
      <dgm:prSet presAssocID="{5DD70B8C-F5D0-44DC-B97A-B1BFB10AF9D1}" presName="node" presStyleLbl="node1" presStyleIdx="1" presStyleCnt="6">
        <dgm:presLayoutVars>
          <dgm:bulletEnabled val="1"/>
        </dgm:presLayoutVars>
      </dgm:prSet>
      <dgm:spPr/>
      <dgm:t>
        <a:bodyPr/>
        <a:lstStyle/>
        <a:p>
          <a:endParaRPr lang="en-US"/>
        </a:p>
      </dgm:t>
    </dgm:pt>
    <dgm:pt modelId="{27D7711F-B815-46A2-91D6-446839504DA5}" type="pres">
      <dgm:prSet presAssocID="{6520DF1B-CAD5-4189-84F4-4710CB0DDCA8}" presName="sibTrans" presStyleCnt="0"/>
      <dgm:spPr/>
    </dgm:pt>
    <dgm:pt modelId="{0555AA24-E864-4695-A311-F244EC9BB307}" type="pres">
      <dgm:prSet presAssocID="{5CCC771A-4699-4F79-BBB1-43AFCBADBF2B}" presName="node" presStyleLbl="node1" presStyleIdx="2" presStyleCnt="6">
        <dgm:presLayoutVars>
          <dgm:bulletEnabled val="1"/>
        </dgm:presLayoutVars>
      </dgm:prSet>
      <dgm:spPr/>
      <dgm:t>
        <a:bodyPr/>
        <a:lstStyle/>
        <a:p>
          <a:endParaRPr lang="en-US"/>
        </a:p>
      </dgm:t>
    </dgm:pt>
    <dgm:pt modelId="{5A511BDF-E7D4-4132-BE9E-AF0D0E349307}" type="pres">
      <dgm:prSet presAssocID="{0721940F-F35F-4325-B180-ABAC631AFDD0}" presName="sibTrans" presStyleCnt="0"/>
      <dgm:spPr/>
    </dgm:pt>
    <dgm:pt modelId="{50E6C17A-B436-471A-955A-BA3D46D37E3F}" type="pres">
      <dgm:prSet presAssocID="{59B83826-D797-4761-B4D6-5D8DA50A8FE4}" presName="node" presStyleLbl="node1" presStyleIdx="3" presStyleCnt="6">
        <dgm:presLayoutVars>
          <dgm:bulletEnabled val="1"/>
        </dgm:presLayoutVars>
      </dgm:prSet>
      <dgm:spPr/>
      <dgm:t>
        <a:bodyPr/>
        <a:lstStyle/>
        <a:p>
          <a:endParaRPr lang="en-US"/>
        </a:p>
      </dgm:t>
    </dgm:pt>
    <dgm:pt modelId="{2A163CF6-9EB0-4DF2-9F03-E2AEACD1FDD7}" type="pres">
      <dgm:prSet presAssocID="{9FEA7754-9336-4437-A02B-64C450932B43}" presName="sibTrans" presStyleCnt="0"/>
      <dgm:spPr/>
    </dgm:pt>
    <dgm:pt modelId="{D75D2BF1-4884-426E-AADB-38ED2233B659}" type="pres">
      <dgm:prSet presAssocID="{22A66AFD-5F8C-4146-9211-3C6F3A28FDC8}" presName="node" presStyleLbl="node1" presStyleIdx="4" presStyleCnt="6">
        <dgm:presLayoutVars>
          <dgm:bulletEnabled val="1"/>
        </dgm:presLayoutVars>
      </dgm:prSet>
      <dgm:spPr/>
      <dgm:t>
        <a:bodyPr/>
        <a:lstStyle/>
        <a:p>
          <a:endParaRPr lang="en-US"/>
        </a:p>
      </dgm:t>
    </dgm:pt>
    <dgm:pt modelId="{DB17D74B-67CB-40C9-A637-94156454EF12}" type="pres">
      <dgm:prSet presAssocID="{9FFED49B-7767-412D-8722-007AE72FBAD4}" presName="sibTrans" presStyleCnt="0"/>
      <dgm:spPr/>
    </dgm:pt>
    <dgm:pt modelId="{99D72257-098E-4A07-A906-68267B216E02}" type="pres">
      <dgm:prSet presAssocID="{74A5DD57-2142-43A8-AADD-729F5E1B4D08}" presName="node" presStyleLbl="node1" presStyleIdx="5" presStyleCnt="6">
        <dgm:presLayoutVars>
          <dgm:bulletEnabled val="1"/>
        </dgm:presLayoutVars>
      </dgm:prSet>
      <dgm:spPr/>
      <dgm:t>
        <a:bodyPr/>
        <a:lstStyle/>
        <a:p>
          <a:endParaRPr lang="en-US"/>
        </a:p>
      </dgm:t>
    </dgm:pt>
  </dgm:ptLst>
  <dgm:cxnLst>
    <dgm:cxn modelId="{90226A74-61D7-4941-8417-17F58F7E14A6}" srcId="{271669DA-A492-4722-BEEA-77C3A63074DD}" destId="{22A66AFD-5F8C-4146-9211-3C6F3A28FDC8}" srcOrd="4" destOrd="0" parTransId="{B21D37C5-21CE-434F-A1E1-0FCB5F4E8965}" sibTransId="{9FFED49B-7767-412D-8722-007AE72FBAD4}"/>
    <dgm:cxn modelId="{EA6851CE-5A4B-4F37-AC5A-F18345E54CFC}" srcId="{271669DA-A492-4722-BEEA-77C3A63074DD}" destId="{59B83826-D797-4761-B4D6-5D8DA50A8FE4}" srcOrd="3" destOrd="0" parTransId="{DD35744A-49F8-4D13-A045-04D6A4417FA4}" sibTransId="{9FEA7754-9336-4437-A02B-64C450932B43}"/>
    <dgm:cxn modelId="{75E6C852-495F-483E-B491-9739B97DCBE2}" type="presOf" srcId="{271669DA-A492-4722-BEEA-77C3A63074DD}" destId="{59E068DF-2240-469B-8F53-3F408B858115}" srcOrd="0" destOrd="0" presId="urn:microsoft.com/office/officeart/2005/8/layout/default#2"/>
    <dgm:cxn modelId="{143A06FB-3442-4C50-8868-4CB5B12A559B}" type="presOf" srcId="{59B83826-D797-4761-B4D6-5D8DA50A8FE4}" destId="{50E6C17A-B436-471A-955A-BA3D46D37E3F}" srcOrd="0" destOrd="0" presId="urn:microsoft.com/office/officeart/2005/8/layout/default#2"/>
    <dgm:cxn modelId="{A1E4BAA2-75EF-4538-A68A-1C6AEA6CEFA4}" srcId="{271669DA-A492-4722-BEEA-77C3A63074DD}" destId="{649D3919-C136-44D3-A5C4-CC4509ABEC2A}" srcOrd="0" destOrd="0" parTransId="{04B64340-743F-478B-938E-34902A6A86FE}" sibTransId="{C6983F34-F922-4A19-BDEE-A0C59560EDD3}"/>
    <dgm:cxn modelId="{3F6102B4-4651-4804-BB15-33ADE7CD8762}" srcId="{271669DA-A492-4722-BEEA-77C3A63074DD}" destId="{5DD70B8C-F5D0-44DC-B97A-B1BFB10AF9D1}" srcOrd="1" destOrd="0" parTransId="{02D08773-113C-46D7-8FEA-CB58D9F74AA0}" sibTransId="{6520DF1B-CAD5-4189-84F4-4710CB0DDCA8}"/>
    <dgm:cxn modelId="{8CF277C5-B696-409A-8F65-A07B9592B212}" type="presOf" srcId="{649D3919-C136-44D3-A5C4-CC4509ABEC2A}" destId="{B12681C6-60B9-442F-AA3D-EE9AFD4F1240}" srcOrd="0" destOrd="0" presId="urn:microsoft.com/office/officeart/2005/8/layout/default#2"/>
    <dgm:cxn modelId="{54C3552B-2970-4CCE-B105-F84E2CC4225D}" type="presOf" srcId="{5CCC771A-4699-4F79-BBB1-43AFCBADBF2B}" destId="{0555AA24-E864-4695-A311-F244EC9BB307}" srcOrd="0" destOrd="0" presId="urn:microsoft.com/office/officeart/2005/8/layout/default#2"/>
    <dgm:cxn modelId="{F09B9C05-F3C7-4D40-9A0A-ECC09FDFDAA7}" type="presOf" srcId="{22A66AFD-5F8C-4146-9211-3C6F3A28FDC8}" destId="{D75D2BF1-4884-426E-AADB-38ED2233B659}" srcOrd="0" destOrd="0" presId="urn:microsoft.com/office/officeart/2005/8/layout/default#2"/>
    <dgm:cxn modelId="{A78D628A-3060-4C96-956E-2BA65D4A93E8}" type="presOf" srcId="{74A5DD57-2142-43A8-AADD-729F5E1B4D08}" destId="{99D72257-098E-4A07-A906-68267B216E02}" srcOrd="0" destOrd="0" presId="urn:microsoft.com/office/officeart/2005/8/layout/default#2"/>
    <dgm:cxn modelId="{A101732C-9D2D-4EBE-B61E-8A7EECBD0B2B}" type="presOf" srcId="{5DD70B8C-F5D0-44DC-B97A-B1BFB10AF9D1}" destId="{E1A0D6FF-A655-490E-8BF2-3F850D88B4DA}" srcOrd="0" destOrd="0" presId="urn:microsoft.com/office/officeart/2005/8/layout/default#2"/>
    <dgm:cxn modelId="{6CD0755D-B213-4A36-BDE3-B9C8AACD20DF}" srcId="{271669DA-A492-4722-BEEA-77C3A63074DD}" destId="{74A5DD57-2142-43A8-AADD-729F5E1B4D08}" srcOrd="5" destOrd="0" parTransId="{7D6A3735-E941-418C-B3E9-9690887CF88C}" sibTransId="{2AFAEE71-A339-40FE-B840-15349DCFD764}"/>
    <dgm:cxn modelId="{36142903-ABD4-44F0-9343-897D28F1BB3D}" srcId="{271669DA-A492-4722-BEEA-77C3A63074DD}" destId="{5CCC771A-4699-4F79-BBB1-43AFCBADBF2B}" srcOrd="2" destOrd="0" parTransId="{61B521DD-B911-4704-9638-1B93278065F8}" sibTransId="{0721940F-F35F-4325-B180-ABAC631AFDD0}"/>
    <dgm:cxn modelId="{737E4EE3-649C-40F2-BAF3-F8C898AB16F7}" type="presParOf" srcId="{59E068DF-2240-469B-8F53-3F408B858115}" destId="{B12681C6-60B9-442F-AA3D-EE9AFD4F1240}" srcOrd="0" destOrd="0" presId="urn:microsoft.com/office/officeart/2005/8/layout/default#2"/>
    <dgm:cxn modelId="{EAE6F500-7897-4CBB-B677-2E2CC897C600}" type="presParOf" srcId="{59E068DF-2240-469B-8F53-3F408B858115}" destId="{DE4F1D3F-F104-4D14-96F7-DCAF0CE87E9D}" srcOrd="1" destOrd="0" presId="urn:microsoft.com/office/officeart/2005/8/layout/default#2"/>
    <dgm:cxn modelId="{6BEB4C38-F4D9-4AA6-AB15-675BA014A261}" type="presParOf" srcId="{59E068DF-2240-469B-8F53-3F408B858115}" destId="{E1A0D6FF-A655-490E-8BF2-3F850D88B4DA}" srcOrd="2" destOrd="0" presId="urn:microsoft.com/office/officeart/2005/8/layout/default#2"/>
    <dgm:cxn modelId="{83863671-7864-4D32-9AFD-93124B0B87C3}" type="presParOf" srcId="{59E068DF-2240-469B-8F53-3F408B858115}" destId="{27D7711F-B815-46A2-91D6-446839504DA5}" srcOrd="3" destOrd="0" presId="urn:microsoft.com/office/officeart/2005/8/layout/default#2"/>
    <dgm:cxn modelId="{9EBD7179-EECA-4FC6-83C7-5F75AEE427EF}" type="presParOf" srcId="{59E068DF-2240-469B-8F53-3F408B858115}" destId="{0555AA24-E864-4695-A311-F244EC9BB307}" srcOrd="4" destOrd="0" presId="urn:microsoft.com/office/officeart/2005/8/layout/default#2"/>
    <dgm:cxn modelId="{73E8F962-F056-4918-AA33-C7275D0BAF6A}" type="presParOf" srcId="{59E068DF-2240-469B-8F53-3F408B858115}" destId="{5A511BDF-E7D4-4132-BE9E-AF0D0E349307}" srcOrd="5" destOrd="0" presId="urn:microsoft.com/office/officeart/2005/8/layout/default#2"/>
    <dgm:cxn modelId="{C60E5BE8-A5B4-4512-91E4-B09CC29D62AA}" type="presParOf" srcId="{59E068DF-2240-469B-8F53-3F408B858115}" destId="{50E6C17A-B436-471A-955A-BA3D46D37E3F}" srcOrd="6" destOrd="0" presId="urn:microsoft.com/office/officeart/2005/8/layout/default#2"/>
    <dgm:cxn modelId="{C37F15F2-24CE-484D-84DB-6D82D4CE9879}" type="presParOf" srcId="{59E068DF-2240-469B-8F53-3F408B858115}" destId="{2A163CF6-9EB0-4DF2-9F03-E2AEACD1FDD7}" srcOrd="7" destOrd="0" presId="urn:microsoft.com/office/officeart/2005/8/layout/default#2"/>
    <dgm:cxn modelId="{BBBF20D5-4EFF-4176-8D98-3C3DA8B047AF}" type="presParOf" srcId="{59E068DF-2240-469B-8F53-3F408B858115}" destId="{D75D2BF1-4884-426E-AADB-38ED2233B659}" srcOrd="8" destOrd="0" presId="urn:microsoft.com/office/officeart/2005/8/layout/default#2"/>
    <dgm:cxn modelId="{A1157088-3AC4-410F-8F80-3DCE221823AF}" type="presParOf" srcId="{59E068DF-2240-469B-8F53-3F408B858115}" destId="{DB17D74B-67CB-40C9-A637-94156454EF12}" srcOrd="9" destOrd="0" presId="urn:microsoft.com/office/officeart/2005/8/layout/default#2"/>
    <dgm:cxn modelId="{E47F9FE7-CE40-4168-ACB9-6EE7A096D779}" type="presParOf" srcId="{59E068DF-2240-469B-8F53-3F408B858115}" destId="{99D72257-098E-4A07-A906-68267B216E02}" srcOrd="10" destOrd="0" presId="urn:microsoft.com/office/officeart/2005/8/layout/defaul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A0D6FF-A655-490E-8BF2-3F850D88B4DA}">
      <dsp:nvSpPr>
        <dsp:cNvPr id="0" name=""/>
        <dsp:cNvSpPr/>
      </dsp:nvSpPr>
      <dsp:spPr>
        <a:xfrm>
          <a:off x="720090" y="1230"/>
          <a:ext cx="2550318" cy="1530191"/>
        </a:xfrm>
        <a:prstGeom prst="rect">
          <a:avLst/>
        </a:prstGeom>
        <a:gradFill rotWithShape="0">
          <a:gsLst>
            <a:gs pos="0">
              <a:schemeClr val="accent2">
                <a:shade val="80000"/>
                <a:hueOff val="0"/>
                <a:satOff val="0"/>
                <a:lumOff val="0"/>
                <a:alphaOff val="0"/>
                <a:tint val="60000"/>
                <a:lumMod val="110000"/>
              </a:schemeClr>
            </a:gs>
            <a:gs pos="100000">
              <a:schemeClr val="accent2">
                <a:shade val="80000"/>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Males are responsible for almost all (about 90%) acts of violence towards humans and pets (</a:t>
          </a:r>
          <a:r>
            <a:rPr lang="en-US" sz="1400" kern="1200" dirty="0" err="1" smtClean="0"/>
            <a:t>Arkow</a:t>
          </a:r>
          <a:r>
            <a:rPr lang="en-US" sz="1400" kern="1200" dirty="0" smtClean="0"/>
            <a:t> 2016, Tong 2015, </a:t>
          </a:r>
          <a:r>
            <a:rPr lang="en-US" sz="1400" kern="1200" dirty="0" err="1" smtClean="0"/>
            <a:t>Tiplady</a:t>
          </a:r>
          <a:r>
            <a:rPr lang="en-US" sz="1400" kern="1200" dirty="0" smtClean="0"/>
            <a:t> 2013)</a:t>
          </a:r>
          <a:endParaRPr lang="en-US" sz="1400" kern="1200" dirty="0"/>
        </a:p>
      </dsp:txBody>
      <dsp:txXfrm>
        <a:off x="720090" y="1230"/>
        <a:ext cx="2550318" cy="1530191"/>
      </dsp:txXfrm>
    </dsp:sp>
    <dsp:sp modelId="{D464F2D9-8B5F-4368-9DA2-F2900CC7ECBE}">
      <dsp:nvSpPr>
        <dsp:cNvPr id="0" name=""/>
        <dsp:cNvSpPr/>
      </dsp:nvSpPr>
      <dsp:spPr>
        <a:xfrm>
          <a:off x="3525440" y="1230"/>
          <a:ext cx="2550318" cy="1530191"/>
        </a:xfrm>
        <a:prstGeom prst="rect">
          <a:avLst/>
        </a:prstGeom>
        <a:gradFill rotWithShape="0">
          <a:gsLst>
            <a:gs pos="0">
              <a:schemeClr val="accent2">
                <a:shade val="80000"/>
                <a:hueOff val="-87477"/>
                <a:satOff val="-5668"/>
                <a:lumOff val="7663"/>
                <a:alphaOff val="0"/>
                <a:tint val="60000"/>
                <a:lumMod val="110000"/>
              </a:schemeClr>
            </a:gs>
            <a:gs pos="100000">
              <a:schemeClr val="accent2">
                <a:shade val="80000"/>
                <a:hueOff val="-87477"/>
                <a:satOff val="-5668"/>
                <a:lumOff val="7663"/>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Around 70% of respondents experiencing DV reported that perpetrator was also abusing and/or neglecting pets – compared to 6% in household not experiencing DV (Tong, 2015)</a:t>
          </a:r>
          <a:endParaRPr lang="en-US" sz="1400" kern="1200" dirty="0"/>
        </a:p>
      </dsp:txBody>
      <dsp:txXfrm>
        <a:off x="3525440" y="1230"/>
        <a:ext cx="2550318" cy="1530191"/>
      </dsp:txXfrm>
    </dsp:sp>
    <dsp:sp modelId="{E6279D17-DFA0-45EC-A207-170930116985}">
      <dsp:nvSpPr>
        <dsp:cNvPr id="0" name=""/>
        <dsp:cNvSpPr/>
      </dsp:nvSpPr>
      <dsp:spPr>
        <a:xfrm>
          <a:off x="6330791" y="1230"/>
          <a:ext cx="2550318" cy="1530191"/>
        </a:xfrm>
        <a:prstGeom prst="rect">
          <a:avLst/>
        </a:prstGeom>
        <a:gradFill rotWithShape="0">
          <a:gsLst>
            <a:gs pos="0">
              <a:schemeClr val="accent2">
                <a:shade val="80000"/>
                <a:hueOff val="-174955"/>
                <a:satOff val="-11335"/>
                <a:lumOff val="15326"/>
                <a:alphaOff val="0"/>
                <a:tint val="60000"/>
                <a:lumMod val="110000"/>
              </a:schemeClr>
            </a:gs>
            <a:gs pos="100000">
              <a:schemeClr val="accent2">
                <a:shade val="80000"/>
                <a:hueOff val="-174955"/>
                <a:satOff val="-11335"/>
                <a:lumOff val="15326"/>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Approximately 60% of domestic violence victims stay in abusive situations because they don’t want to leave their pet behind.</a:t>
          </a:r>
          <a:endParaRPr lang="en-US" sz="1400" kern="1200" dirty="0"/>
        </a:p>
      </dsp:txBody>
      <dsp:txXfrm>
        <a:off x="6330791" y="1230"/>
        <a:ext cx="2550318" cy="1530191"/>
      </dsp:txXfrm>
    </dsp:sp>
    <dsp:sp modelId="{50E6C17A-B436-471A-955A-BA3D46D37E3F}">
      <dsp:nvSpPr>
        <dsp:cNvPr id="0" name=""/>
        <dsp:cNvSpPr/>
      </dsp:nvSpPr>
      <dsp:spPr>
        <a:xfrm>
          <a:off x="1551697" y="1768213"/>
          <a:ext cx="2550318" cy="1530191"/>
        </a:xfrm>
        <a:prstGeom prst="rect">
          <a:avLst/>
        </a:prstGeom>
        <a:gradFill rotWithShape="0">
          <a:gsLst>
            <a:gs pos="0">
              <a:schemeClr val="accent2">
                <a:shade val="80000"/>
                <a:hueOff val="-262432"/>
                <a:satOff val="-17003"/>
                <a:lumOff val="22990"/>
                <a:alphaOff val="0"/>
                <a:tint val="60000"/>
                <a:lumMod val="110000"/>
              </a:schemeClr>
            </a:gs>
            <a:gs pos="100000">
              <a:schemeClr val="accent2">
                <a:shade val="80000"/>
                <a:hueOff val="-262432"/>
                <a:satOff val="-17003"/>
                <a:lumOff val="2299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dirty="0" smtClean="0"/>
            <a:t>99.4% of animals who were refused access to the basics such as food and water lived in households experiencing DV (Tong, 2015)</a:t>
          </a:r>
          <a:endParaRPr lang="en-AU" sz="1400" kern="1200" dirty="0"/>
        </a:p>
      </dsp:txBody>
      <dsp:txXfrm>
        <a:off x="1551697" y="1768213"/>
        <a:ext cx="2550318" cy="1530191"/>
      </dsp:txXfrm>
    </dsp:sp>
    <dsp:sp modelId="{CCEF2747-8743-4E36-B8C3-F83D56BC9572}">
      <dsp:nvSpPr>
        <dsp:cNvPr id="0" name=""/>
        <dsp:cNvSpPr/>
      </dsp:nvSpPr>
      <dsp:spPr>
        <a:xfrm>
          <a:off x="4928115" y="1786453"/>
          <a:ext cx="2550318" cy="1530191"/>
        </a:xfrm>
        <a:prstGeom prst="rect">
          <a:avLst/>
        </a:prstGeom>
        <a:gradFill rotWithShape="0">
          <a:gsLst>
            <a:gs pos="0">
              <a:schemeClr val="accent2">
                <a:shade val="80000"/>
                <a:hueOff val="-349909"/>
                <a:satOff val="-22670"/>
                <a:lumOff val="30653"/>
                <a:alphaOff val="0"/>
                <a:tint val="60000"/>
                <a:lumMod val="110000"/>
              </a:schemeClr>
            </a:gs>
            <a:gs pos="100000">
              <a:schemeClr val="accent2">
                <a:shade val="80000"/>
                <a:hueOff val="-349909"/>
                <a:satOff val="-22670"/>
                <a:lumOff val="30653"/>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Research in Nashville, USA shows that the top 3 indicators of domestic homicide are the perpetrator :</a:t>
          </a:r>
        </a:p>
        <a:p>
          <a:pPr lvl="0" algn="ctr" defTabSz="488950">
            <a:lnSpc>
              <a:spcPct val="90000"/>
            </a:lnSpc>
            <a:spcBef>
              <a:spcPct val="0"/>
            </a:spcBef>
            <a:spcAft>
              <a:spcPct val="35000"/>
            </a:spcAft>
          </a:pPr>
          <a:r>
            <a:rPr lang="en-US" sz="1100" kern="1200" dirty="0" smtClean="0"/>
            <a:t>-threatening suicide</a:t>
          </a:r>
        </a:p>
        <a:p>
          <a:pPr lvl="0" algn="ctr" defTabSz="488950">
            <a:lnSpc>
              <a:spcPct val="90000"/>
            </a:lnSpc>
            <a:spcBef>
              <a:spcPct val="0"/>
            </a:spcBef>
            <a:spcAft>
              <a:spcPct val="35000"/>
            </a:spcAft>
          </a:pPr>
          <a:r>
            <a:rPr lang="en-US" sz="1100" kern="1200" dirty="0" smtClean="0"/>
            <a:t>- Has access to weapons</a:t>
          </a:r>
        </a:p>
        <a:p>
          <a:pPr lvl="0" algn="ctr" defTabSz="488950">
            <a:lnSpc>
              <a:spcPct val="90000"/>
            </a:lnSpc>
            <a:spcBef>
              <a:spcPct val="0"/>
            </a:spcBef>
            <a:spcAft>
              <a:spcPct val="35000"/>
            </a:spcAft>
          </a:pPr>
          <a:r>
            <a:rPr lang="en-US" sz="1100" kern="1200" dirty="0" smtClean="0"/>
            <a:t>- Has threatened to, or has, mutilated or killed pets</a:t>
          </a:r>
        </a:p>
        <a:p>
          <a:pPr lvl="0" algn="ctr" defTabSz="488950">
            <a:lnSpc>
              <a:spcPct val="90000"/>
            </a:lnSpc>
            <a:spcBef>
              <a:spcPct val="0"/>
            </a:spcBef>
            <a:spcAft>
              <a:spcPct val="35000"/>
            </a:spcAft>
          </a:pPr>
          <a:r>
            <a:rPr lang="en-US" sz="1100" kern="1200" dirty="0" smtClean="0"/>
            <a:t>- </a:t>
          </a:r>
          <a:endParaRPr lang="en-US" sz="1100" kern="1200" dirty="0"/>
        </a:p>
      </dsp:txBody>
      <dsp:txXfrm>
        <a:off x="4928115" y="1786453"/>
        <a:ext cx="2550318" cy="15301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2681C6-60B9-442F-AA3D-EE9AFD4F1240}">
      <dsp:nvSpPr>
        <dsp:cNvPr id="0" name=""/>
        <dsp:cNvSpPr/>
      </dsp:nvSpPr>
      <dsp:spPr>
        <a:xfrm>
          <a:off x="720090" y="1230"/>
          <a:ext cx="2550318" cy="1530191"/>
        </a:xfrm>
        <a:prstGeom prst="rect">
          <a:avLst/>
        </a:prstGeom>
        <a:gradFill rotWithShape="0">
          <a:gsLst>
            <a:gs pos="0">
              <a:schemeClr val="accent2">
                <a:shade val="80000"/>
                <a:hueOff val="0"/>
                <a:satOff val="0"/>
                <a:lumOff val="0"/>
                <a:alphaOff val="0"/>
                <a:tint val="60000"/>
                <a:lumMod val="110000"/>
              </a:schemeClr>
            </a:gs>
            <a:gs pos="100000">
              <a:schemeClr val="accent2">
                <a:shade val="80000"/>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Dog bites were 11 times more common in families experiencing violence within the home (Lockwood 1998)</a:t>
          </a:r>
          <a:endParaRPr lang="en-US" sz="1400" kern="1200" dirty="0"/>
        </a:p>
      </dsp:txBody>
      <dsp:txXfrm>
        <a:off x="720090" y="1230"/>
        <a:ext cx="2550318" cy="1530191"/>
      </dsp:txXfrm>
    </dsp:sp>
    <dsp:sp modelId="{E1A0D6FF-A655-490E-8BF2-3F850D88B4DA}">
      <dsp:nvSpPr>
        <dsp:cNvPr id="0" name=""/>
        <dsp:cNvSpPr/>
      </dsp:nvSpPr>
      <dsp:spPr>
        <a:xfrm>
          <a:off x="3525440" y="1230"/>
          <a:ext cx="2550318" cy="1530191"/>
        </a:xfrm>
        <a:prstGeom prst="rect">
          <a:avLst/>
        </a:prstGeom>
        <a:gradFill rotWithShape="0">
          <a:gsLst>
            <a:gs pos="0">
              <a:schemeClr val="accent2">
                <a:shade val="80000"/>
                <a:hueOff val="-69982"/>
                <a:satOff val="-4534"/>
                <a:lumOff val="6131"/>
                <a:alphaOff val="0"/>
                <a:tint val="60000"/>
                <a:lumMod val="110000"/>
              </a:schemeClr>
            </a:gs>
            <a:gs pos="100000">
              <a:schemeClr val="accent2">
                <a:shade val="80000"/>
                <a:hueOff val="-69982"/>
                <a:satOff val="-4534"/>
                <a:lumOff val="6131"/>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Dogs are the main type of animal to be abused (cats second) (Tong, 2015)</a:t>
          </a:r>
          <a:endParaRPr lang="en-US" sz="1400" kern="1200" dirty="0"/>
        </a:p>
      </dsp:txBody>
      <dsp:txXfrm>
        <a:off x="3525440" y="1230"/>
        <a:ext cx="2550318" cy="1530191"/>
      </dsp:txXfrm>
    </dsp:sp>
    <dsp:sp modelId="{0555AA24-E864-4695-A311-F244EC9BB307}">
      <dsp:nvSpPr>
        <dsp:cNvPr id="0" name=""/>
        <dsp:cNvSpPr/>
      </dsp:nvSpPr>
      <dsp:spPr>
        <a:xfrm>
          <a:off x="6330791" y="1230"/>
          <a:ext cx="2550318" cy="1530191"/>
        </a:xfrm>
        <a:prstGeom prst="rect">
          <a:avLst/>
        </a:prstGeom>
        <a:gradFill rotWithShape="0">
          <a:gsLst>
            <a:gs pos="0">
              <a:schemeClr val="accent2">
                <a:shade val="80000"/>
                <a:hueOff val="-139964"/>
                <a:satOff val="-9068"/>
                <a:lumOff val="12261"/>
                <a:alphaOff val="0"/>
                <a:tint val="60000"/>
                <a:lumMod val="110000"/>
              </a:schemeClr>
            </a:gs>
            <a:gs pos="100000">
              <a:schemeClr val="accent2">
                <a:shade val="80000"/>
                <a:hueOff val="-139964"/>
                <a:satOff val="-9068"/>
                <a:lumOff val="12261"/>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15% respondents delayed reporting DV to police due to fears for their animals (Tong 2015)</a:t>
          </a:r>
          <a:endParaRPr lang="en-US" sz="1500" kern="1200" dirty="0"/>
        </a:p>
      </dsp:txBody>
      <dsp:txXfrm>
        <a:off x="6330791" y="1230"/>
        <a:ext cx="2550318" cy="1530191"/>
      </dsp:txXfrm>
    </dsp:sp>
    <dsp:sp modelId="{50E6C17A-B436-471A-955A-BA3D46D37E3F}">
      <dsp:nvSpPr>
        <dsp:cNvPr id="0" name=""/>
        <dsp:cNvSpPr/>
      </dsp:nvSpPr>
      <dsp:spPr>
        <a:xfrm>
          <a:off x="720090" y="1786453"/>
          <a:ext cx="2550318" cy="1530191"/>
        </a:xfrm>
        <a:prstGeom prst="rect">
          <a:avLst/>
        </a:prstGeom>
        <a:gradFill rotWithShape="0">
          <a:gsLst>
            <a:gs pos="0">
              <a:schemeClr val="accent2">
                <a:shade val="80000"/>
                <a:hueOff val="-209945"/>
                <a:satOff val="-13602"/>
                <a:lumOff val="18392"/>
                <a:alphaOff val="0"/>
                <a:tint val="60000"/>
                <a:lumMod val="110000"/>
              </a:schemeClr>
            </a:gs>
            <a:gs pos="100000">
              <a:schemeClr val="accent2">
                <a:shade val="80000"/>
                <a:hueOff val="-209945"/>
                <a:satOff val="-13602"/>
                <a:lumOff val="18392"/>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AU" sz="1500" kern="1200" dirty="0" smtClean="0"/>
            <a:t>Children who experience abuse towards animals, or abuse within the home, are also more likely to abuse animals or perform acts of violence towards people later in life. </a:t>
          </a:r>
          <a:endParaRPr lang="en-AU" sz="1500" kern="1200" dirty="0"/>
        </a:p>
      </dsp:txBody>
      <dsp:txXfrm>
        <a:off x="720090" y="1786453"/>
        <a:ext cx="2550318" cy="1530191"/>
      </dsp:txXfrm>
    </dsp:sp>
    <dsp:sp modelId="{D75D2BF1-4884-426E-AADB-38ED2233B659}">
      <dsp:nvSpPr>
        <dsp:cNvPr id="0" name=""/>
        <dsp:cNvSpPr/>
      </dsp:nvSpPr>
      <dsp:spPr>
        <a:xfrm>
          <a:off x="3525440" y="1786453"/>
          <a:ext cx="2550318" cy="1530191"/>
        </a:xfrm>
        <a:prstGeom prst="rect">
          <a:avLst/>
        </a:prstGeom>
        <a:gradFill rotWithShape="0">
          <a:gsLst>
            <a:gs pos="0">
              <a:schemeClr val="accent2">
                <a:shade val="80000"/>
                <a:hueOff val="-279927"/>
                <a:satOff val="-18136"/>
                <a:lumOff val="24522"/>
                <a:alphaOff val="0"/>
                <a:tint val="60000"/>
                <a:lumMod val="110000"/>
              </a:schemeClr>
            </a:gs>
            <a:gs pos="100000">
              <a:schemeClr val="accent2">
                <a:shade val="80000"/>
                <a:hueOff val="-279927"/>
                <a:satOff val="-18136"/>
                <a:lumOff val="24522"/>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Australia study – when leaving with their animals, 92% were turned away from refuges, 70% from government rental, 60% from private rental and around 33% from family and friends (Tong, 2015)</a:t>
          </a:r>
          <a:endParaRPr lang="en-US" sz="1500" kern="1200" dirty="0"/>
        </a:p>
      </dsp:txBody>
      <dsp:txXfrm>
        <a:off x="3525440" y="1786453"/>
        <a:ext cx="2550318" cy="1530191"/>
      </dsp:txXfrm>
    </dsp:sp>
    <dsp:sp modelId="{99D72257-098E-4A07-A906-68267B216E02}">
      <dsp:nvSpPr>
        <dsp:cNvPr id="0" name=""/>
        <dsp:cNvSpPr/>
      </dsp:nvSpPr>
      <dsp:spPr>
        <a:xfrm>
          <a:off x="6330791" y="1786453"/>
          <a:ext cx="2550318" cy="1530191"/>
        </a:xfrm>
        <a:prstGeom prst="rect">
          <a:avLst/>
        </a:prstGeom>
        <a:gradFill rotWithShape="0">
          <a:gsLst>
            <a:gs pos="0">
              <a:schemeClr val="accent2">
                <a:shade val="80000"/>
                <a:hueOff val="-349909"/>
                <a:satOff val="-22670"/>
                <a:lumOff val="30653"/>
                <a:alphaOff val="0"/>
                <a:tint val="60000"/>
                <a:lumMod val="110000"/>
              </a:schemeClr>
            </a:gs>
            <a:gs pos="100000">
              <a:schemeClr val="accent2">
                <a:shade val="80000"/>
                <a:hueOff val="-349909"/>
                <a:satOff val="-22670"/>
                <a:lumOff val="30653"/>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15% of respondents returned to violent homes due to fears for their animals (Tong, 2015)</a:t>
          </a:r>
          <a:endParaRPr lang="en-US" sz="1500" kern="1200" dirty="0"/>
        </a:p>
      </dsp:txBody>
      <dsp:txXfrm>
        <a:off x="6330791" y="1786453"/>
        <a:ext cx="2550318" cy="1530191"/>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92B1016-6C7E-4D59-8D17-44A303B97ED4}" type="datetimeFigureOut">
              <a:rPr lang="en-AU" smtClean="0"/>
              <a:pPr/>
              <a:t>5/04/2017</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AAE3B5-1C42-4A35-B71E-4CEEE11AF0DC}" type="slidenum">
              <a:rPr lang="en-AU" smtClean="0"/>
              <a:pPr/>
              <a:t>‹#›</a:t>
            </a:fld>
            <a:endParaRPr lang="en-AU"/>
          </a:p>
        </p:txBody>
      </p:sp>
    </p:spTree>
    <p:extLst>
      <p:ext uri="{BB962C8B-B14F-4D97-AF65-F5344CB8AC3E}">
        <p14:creationId xmlns:p14="http://schemas.microsoft.com/office/powerpoint/2010/main" val="16075322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28E27D-F77F-4365-BAB9-C0C0B66606E1}" type="datetimeFigureOut">
              <a:rPr lang="en-AU" smtClean="0"/>
              <a:pPr/>
              <a:t>5/04/2017</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84784B-0BD1-497A-8711-D2B25B45AA7B}" type="slidenum">
              <a:rPr lang="en-AU" smtClean="0"/>
              <a:pPr/>
              <a:t>‹#›</a:t>
            </a:fld>
            <a:endParaRPr lang="en-AU"/>
          </a:p>
        </p:txBody>
      </p:sp>
    </p:spTree>
    <p:extLst>
      <p:ext uri="{BB962C8B-B14F-4D97-AF65-F5344CB8AC3E}">
        <p14:creationId xmlns:p14="http://schemas.microsoft.com/office/powerpoint/2010/main" val="216222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AU" baseline="0" dirty="0" smtClean="0"/>
              <a:t>18 years in police, coming up to 3 years as DVLO at Marrickville</a:t>
            </a:r>
          </a:p>
          <a:p>
            <a:pPr marL="171450" indent="-171450">
              <a:buFontTx/>
              <a:buChar char="-"/>
            </a:pPr>
            <a:r>
              <a:rPr lang="en-AU" baseline="0" dirty="0" smtClean="0"/>
              <a:t>Following slide show is my research / opinion – I am a fanatical animal lover in and out of work</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1</a:t>
            </a:fld>
            <a:endParaRPr lang="en-AU"/>
          </a:p>
        </p:txBody>
      </p:sp>
    </p:spTree>
    <p:extLst>
      <p:ext uri="{BB962C8B-B14F-4D97-AF65-F5344CB8AC3E}">
        <p14:creationId xmlns:p14="http://schemas.microsoft.com/office/powerpoint/2010/main" val="42535247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Elder abuse is obviously a regular</a:t>
            </a:r>
            <a:r>
              <a:rPr lang="en-AU" baseline="0" dirty="0" smtClean="0"/>
              <a:t> occurrence when looking at Family Violence</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16</a:t>
            </a:fld>
            <a:endParaRPr lang="en-AU"/>
          </a:p>
        </p:txBody>
      </p:sp>
    </p:spTree>
    <p:extLst>
      <p:ext uri="{BB962C8B-B14F-4D97-AF65-F5344CB8AC3E}">
        <p14:creationId xmlns:p14="http://schemas.microsoft.com/office/powerpoint/2010/main" val="32482995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 One lady I’ve been working with lately trying to get back on her feet with her beloved dog was told that she “couldn’t possibly have a dog on a </a:t>
            </a:r>
            <a:r>
              <a:rPr lang="en-AU" dirty="0" err="1" smtClean="0"/>
              <a:t>Newstart</a:t>
            </a:r>
            <a:r>
              <a:rPr lang="en-AU" baseline="0" dirty="0" smtClean="0"/>
              <a:t> allowance”. </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17</a:t>
            </a:fld>
            <a:endParaRPr lang="en-AU"/>
          </a:p>
        </p:txBody>
      </p:sp>
    </p:spTree>
    <p:extLst>
      <p:ext uri="{BB962C8B-B14F-4D97-AF65-F5344CB8AC3E}">
        <p14:creationId xmlns:p14="http://schemas.microsoft.com/office/powerpoint/2010/main" val="26651790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 Current</a:t>
            </a:r>
            <a:r>
              <a:rPr lang="en-AU" baseline="0" dirty="0" smtClean="0"/>
              <a:t> victim of stalking I am dealing with, the perpetrator has found out where she lives. Has previously been violent to her pets. Now is fearful that her dog will be poisoned as a way of “getting to her” which would be hard to prove.</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18</a:t>
            </a:fld>
            <a:endParaRPr lang="en-AU"/>
          </a:p>
        </p:txBody>
      </p:sp>
    </p:spTree>
    <p:extLst>
      <p:ext uri="{BB962C8B-B14F-4D97-AF65-F5344CB8AC3E}">
        <p14:creationId xmlns:p14="http://schemas.microsoft.com/office/powerpoint/2010/main" val="39166541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Safe Beds – includes transport in</a:t>
            </a:r>
            <a:r>
              <a:rPr lang="en-AU" baseline="0" dirty="0" smtClean="0"/>
              <a:t> regional areas. Case workers can team up with PINOPs and offer them other support services.</a:t>
            </a:r>
          </a:p>
          <a:p>
            <a:r>
              <a:rPr lang="en-AU" baseline="0" dirty="0" smtClean="0"/>
              <a:t>Project Hope – program run by Southern Cross vets – assists peoples pets who are experiencing homelessness or DV via reduced fees, free boarding, payment plans</a:t>
            </a:r>
          </a:p>
          <a:p>
            <a:r>
              <a:rPr lang="en-AU" baseline="0" dirty="0" smtClean="0"/>
              <a:t>Paws and Recover – fantastic team of fostering volunteers who help with DV pets or those going into hospital at short notice </a:t>
            </a:r>
            <a:r>
              <a:rPr lang="en-AU" baseline="0" dirty="0" err="1" smtClean="0"/>
              <a:t>etc</a:t>
            </a:r>
            <a:endParaRPr lang="en-AU" baseline="0" dirty="0" smtClean="0"/>
          </a:p>
          <a:p>
            <a:r>
              <a:rPr lang="en-AU" baseline="0" dirty="0" smtClean="0"/>
              <a:t>Matt French motto – so they will try and address the human story often through education too</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20</a:t>
            </a:fld>
            <a:endParaRPr lang="en-AU"/>
          </a:p>
        </p:txBody>
      </p:sp>
    </p:spTree>
    <p:extLst>
      <p:ext uri="{BB962C8B-B14F-4D97-AF65-F5344CB8AC3E}">
        <p14:creationId xmlns:p14="http://schemas.microsoft.com/office/powerpoint/2010/main" val="33057070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err="1" smtClean="0"/>
              <a:t>Lucys</a:t>
            </a:r>
            <a:r>
              <a:rPr lang="en-AU" dirty="0" smtClean="0"/>
              <a:t> Project</a:t>
            </a:r>
            <a:r>
              <a:rPr lang="en-AU" baseline="0" dirty="0" smtClean="0"/>
              <a:t> - </a:t>
            </a:r>
            <a:r>
              <a:rPr lang="en-AU" dirty="0" smtClean="0"/>
              <a:t>Created</a:t>
            </a:r>
            <a:r>
              <a:rPr lang="en-AU" baseline="0" dirty="0" smtClean="0"/>
              <a:t> by lawyer Anna </a:t>
            </a:r>
            <a:r>
              <a:rPr lang="en-AU" baseline="0" dirty="0" err="1" smtClean="0"/>
              <a:t>Ludvik</a:t>
            </a:r>
            <a:r>
              <a:rPr lang="en-AU" baseline="0" dirty="0" smtClean="0"/>
              <a:t> a few years ago in her stillborn daughter’s name. We have had 2 conferences so far and are a collection of academics, vets, refuge workers, me, RSPCA staff, psychologists all working towards raising awareness of the link between animal abuse and domestic violence, supporting shelters that offer assistance to animal victims, fund studies into incidents of animal abuse, fund early intervention programs and research and create a network of organisations working within the field. </a:t>
            </a:r>
            <a:r>
              <a:rPr lang="en-AU" baseline="0" dirty="0" err="1" smtClean="0"/>
              <a:t>Arlia</a:t>
            </a:r>
            <a:r>
              <a:rPr lang="en-AU" baseline="0" dirty="0" smtClean="0"/>
              <a:t> Fleming from the Elizabeth Evatt Community Legal Centre in Katoomba was at the most recent one so would be a good contact for you.</a:t>
            </a:r>
          </a:p>
          <a:p>
            <a:r>
              <a:rPr lang="en-AU" baseline="0" dirty="0" smtClean="0"/>
              <a:t>My Saving Grace – the product of the collaboration between documentary maker Richard and Lisa Craig from the Peel Legal Services in WA. Real life stories from survivors and from workers within the field about escaping DV with their pets. Is going to be a resource centre and a way to tell people’s stories.</a:t>
            </a:r>
          </a:p>
          <a:p>
            <a:r>
              <a:rPr lang="en-AU" baseline="0" dirty="0" smtClean="0"/>
              <a:t>Pets In Peril- offer financial support packages (</a:t>
            </a:r>
            <a:r>
              <a:rPr lang="en-AU" baseline="0" dirty="0" err="1" smtClean="0"/>
              <a:t>eg</a:t>
            </a:r>
            <a:r>
              <a:rPr lang="en-AU" baseline="0" dirty="0" smtClean="0"/>
              <a:t> to fund animals food to stay with a friend),, associated vets will house animals for free</a:t>
            </a:r>
          </a:p>
          <a:p>
            <a:pPr marL="171450" indent="-171450">
              <a:buFontTx/>
              <a:buChar char="-"/>
            </a:pPr>
            <a:r>
              <a:rPr lang="en-AU" baseline="0" dirty="0" smtClean="0"/>
              <a:t>The Link Coalition - I highly recommend signing up to their newsletters</a:t>
            </a:r>
          </a:p>
          <a:p>
            <a:pPr marL="171450" indent="-171450">
              <a:buFontTx/>
              <a:buChar char="-"/>
            </a:pPr>
            <a:r>
              <a:rPr lang="en-AU" baseline="0" dirty="0" smtClean="0"/>
              <a:t>Animal Defenders Office – part of this conference. Useful when people are getting divorced</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21</a:t>
            </a:fld>
            <a:endParaRPr lang="en-AU"/>
          </a:p>
        </p:txBody>
      </p:sp>
    </p:spTree>
    <p:extLst>
      <p:ext uri="{BB962C8B-B14F-4D97-AF65-F5344CB8AC3E}">
        <p14:creationId xmlns:p14="http://schemas.microsoft.com/office/powerpoint/2010/main" val="13857930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Animal abuse registry</a:t>
            </a:r>
            <a:r>
              <a:rPr lang="en-AU" baseline="0" dirty="0" smtClean="0"/>
              <a:t> – recognise the link between animal abuse and other violent offences</a:t>
            </a:r>
            <a:r>
              <a:rPr lang="en-AU" dirty="0" smtClean="0"/>
              <a:t> – keep an eye on offenders,</a:t>
            </a:r>
            <a:r>
              <a:rPr lang="en-AU" baseline="0" dirty="0" smtClean="0"/>
              <a:t> ban abusers from pet ownership (google “establish an animal cruelty registry in NSW” – friend in police media. Needs 1500 more signatures before being presented to parliament.</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23</a:t>
            </a:fld>
            <a:endParaRPr lang="en-AU"/>
          </a:p>
        </p:txBody>
      </p:sp>
    </p:spTree>
    <p:extLst>
      <p:ext uri="{BB962C8B-B14F-4D97-AF65-F5344CB8AC3E}">
        <p14:creationId xmlns:p14="http://schemas.microsoft.com/office/powerpoint/2010/main" val="29693038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Lawyers for Companion Animals  (Anne Greenaway) who discussed dangers involved with changing microchip details when a victim leaves a violent home with their animal and how perpetrator could possibly find out new address through enquiries with rangers / vets.</a:t>
            </a:r>
          </a:p>
          <a:p>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24</a:t>
            </a:fld>
            <a:endParaRPr lang="en-AU"/>
          </a:p>
        </p:txBody>
      </p:sp>
    </p:spTree>
    <p:extLst>
      <p:ext uri="{BB962C8B-B14F-4D97-AF65-F5344CB8AC3E}">
        <p14:creationId xmlns:p14="http://schemas.microsoft.com/office/powerpoint/2010/main" val="16530855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AU" dirty="0" smtClean="0"/>
              <a:t>I’m doing</a:t>
            </a:r>
            <a:r>
              <a:rPr lang="en-AU" baseline="0" dirty="0" smtClean="0"/>
              <a:t> a presentation at our DVLO conference on this topic and inviting RSPCA to speak at police training days.</a:t>
            </a:r>
          </a:p>
          <a:p>
            <a:pPr marL="171450" indent="-171450">
              <a:buFontTx/>
              <a:buChar char="-"/>
            </a:pPr>
            <a:r>
              <a:rPr lang="en-AU" baseline="0" dirty="0" smtClean="0"/>
              <a:t>Our local inner west DV meeting is trying to get a closed down service which helps DV victims, elderly people hospitalised </a:t>
            </a:r>
            <a:r>
              <a:rPr lang="en-AU" baseline="0" dirty="0" err="1" smtClean="0"/>
              <a:t>etc</a:t>
            </a:r>
            <a:r>
              <a:rPr lang="en-AU" baseline="0" dirty="0" smtClean="0"/>
              <a:t> with their pets through council grants. Paws and Recover – become a fosterer</a:t>
            </a:r>
          </a:p>
          <a:p>
            <a:pPr marL="171450" indent="-171450">
              <a:buFontTx/>
              <a:buChar char="-"/>
            </a:pPr>
            <a:r>
              <a:rPr lang="en-AU" baseline="0" dirty="0" smtClean="0"/>
              <a:t>Submissions – either do one or spread the word to someone who is passionate about this issue.</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25</a:t>
            </a:fld>
            <a:endParaRPr lang="en-AU"/>
          </a:p>
        </p:txBody>
      </p:sp>
    </p:spTree>
    <p:extLst>
      <p:ext uri="{BB962C8B-B14F-4D97-AF65-F5344CB8AC3E}">
        <p14:creationId xmlns:p14="http://schemas.microsoft.com/office/powerpoint/2010/main" val="26310850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AU" dirty="0" smtClean="0"/>
              <a:t>See it as</a:t>
            </a:r>
            <a:r>
              <a:rPr lang="en-AU" baseline="0" dirty="0" smtClean="0"/>
              <a:t> a crime prevention strategy</a:t>
            </a:r>
          </a:p>
          <a:p>
            <a:pPr marL="0" indent="0">
              <a:buFontTx/>
              <a:buNone/>
            </a:pPr>
            <a:r>
              <a:rPr lang="en-AU" dirty="0" smtClean="0"/>
              <a:t>Rising</a:t>
            </a:r>
            <a:r>
              <a:rPr lang="en-AU" baseline="0" dirty="0" smtClean="0"/>
              <a:t> interest – important to reflect rise in interest</a:t>
            </a:r>
          </a:p>
          <a:p>
            <a:pPr marL="171450" indent="-171450">
              <a:buFontTx/>
              <a:buChar char="-"/>
            </a:pPr>
            <a:r>
              <a:rPr lang="en-AU" baseline="0" dirty="0" smtClean="0"/>
              <a:t>Early detection – crime prevention strategy ?</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26</a:t>
            </a:fld>
            <a:endParaRPr lang="en-AU"/>
          </a:p>
        </p:txBody>
      </p:sp>
    </p:spTree>
    <p:extLst>
      <p:ext uri="{BB962C8B-B14F-4D97-AF65-F5344CB8AC3E}">
        <p14:creationId xmlns:p14="http://schemas.microsoft.com/office/powerpoint/2010/main" val="896039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“The link” refers to the connection between health care professionals, vets, police and domestic abuse agencies which is present in the UK. The public are encouraged to ring Crime Stoppers to report animal abuse in an effort to uncover unreported domestic violence within the home.</a:t>
            </a: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The initiative of encouraging vets to uncover and tackle domestic abuse where an animal is also being injured has been in place in Scotland since 2012. Vets are trained to ask specific questions, have domestic violence information on hand and to phone police if there are suspicious injuries present in an animal.</a:t>
            </a: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Sentient (aimed at vets)</a:t>
            </a:r>
            <a:r>
              <a:rPr lang="en-AU" sz="1200" kern="1200" baseline="0" dirty="0" smtClean="0">
                <a:solidFill>
                  <a:schemeClr val="tx1"/>
                </a:solidFill>
                <a:effectLst/>
                <a:latin typeface="+mn-lt"/>
                <a:ea typeface="+mn-ea"/>
                <a:cs typeface="+mn-cs"/>
              </a:rPr>
              <a:t> </a:t>
            </a:r>
            <a:r>
              <a:rPr lang="en-AU" sz="1200" kern="1200" dirty="0" smtClean="0">
                <a:solidFill>
                  <a:schemeClr val="tx1"/>
                </a:solidFill>
                <a:effectLst/>
                <a:latin typeface="+mn-lt"/>
                <a:ea typeface="+mn-ea"/>
                <a:cs typeface="+mn-cs"/>
              </a:rPr>
              <a:t>is a</a:t>
            </a:r>
            <a:r>
              <a:rPr lang="en-AU" sz="1200" kern="1200" baseline="0" dirty="0" smtClean="0">
                <a:solidFill>
                  <a:schemeClr val="tx1"/>
                </a:solidFill>
                <a:effectLst/>
                <a:latin typeface="+mn-lt"/>
                <a:ea typeface="+mn-ea"/>
                <a:cs typeface="+mn-cs"/>
              </a:rPr>
              <a:t> good organisation if this topic interests you.</a:t>
            </a:r>
            <a:endParaRPr lang="en-A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27</a:t>
            </a:fld>
            <a:endParaRPr lang="en-AU"/>
          </a:p>
        </p:txBody>
      </p:sp>
    </p:spTree>
    <p:extLst>
      <p:ext uri="{BB962C8B-B14F-4D97-AF65-F5344CB8AC3E}">
        <p14:creationId xmlns:p14="http://schemas.microsoft.com/office/powerpoint/2010/main" val="2736372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AU" dirty="0" smtClean="0"/>
              <a:t>So pets will often be a factor in the families that you help</a:t>
            </a:r>
          </a:p>
          <a:p>
            <a:pPr marL="171450" indent="-171450">
              <a:buFontTx/>
              <a:buChar char="-"/>
            </a:pP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4</a:t>
            </a:fld>
            <a:endParaRPr lang="en-AU"/>
          </a:p>
        </p:txBody>
      </p:sp>
    </p:spTree>
    <p:extLst>
      <p:ext uri="{BB962C8B-B14F-4D97-AF65-F5344CB8AC3E}">
        <p14:creationId xmlns:p14="http://schemas.microsoft.com/office/powerpoint/2010/main" val="42397362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 I</a:t>
            </a:r>
            <a:r>
              <a:rPr lang="en-AU" baseline="0" dirty="0" smtClean="0"/>
              <a:t> learnt from some academics from SA at my conference that some insurance policies for pet insurance will not pay out if pet is intentionally injured – exception for DV victims ?</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28</a:t>
            </a:fld>
            <a:endParaRPr lang="en-AU"/>
          </a:p>
        </p:txBody>
      </p:sp>
    </p:spTree>
    <p:extLst>
      <p:ext uri="{BB962C8B-B14F-4D97-AF65-F5344CB8AC3E}">
        <p14:creationId xmlns:p14="http://schemas.microsoft.com/office/powerpoint/2010/main" val="18989757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 Easy to forget about</a:t>
            </a:r>
            <a:r>
              <a:rPr lang="en-AU" baseline="0" dirty="0" smtClean="0"/>
              <a:t> - </a:t>
            </a:r>
            <a:r>
              <a:rPr lang="en-AU" dirty="0" smtClean="0"/>
              <a:t>Won’t complain, ring</a:t>
            </a:r>
            <a:r>
              <a:rPr lang="en-AU" baseline="0" dirty="0" smtClean="0"/>
              <a:t> station due to lack of action.</a:t>
            </a:r>
          </a:p>
          <a:p>
            <a:r>
              <a:rPr lang="en-AU" baseline="0" dirty="0" smtClean="0"/>
              <a:t>Woman I have been working with received zero help from </a:t>
            </a:r>
          </a:p>
          <a:p>
            <a:r>
              <a:rPr lang="en-AU" baseline="0" dirty="0" smtClean="0"/>
              <a:t>Less than 10% of rentals Australia wide are pet friendly (AWL site in VIC has a good guide)</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29</a:t>
            </a:fld>
            <a:endParaRPr lang="en-AU"/>
          </a:p>
        </p:txBody>
      </p:sp>
    </p:spTree>
    <p:extLst>
      <p:ext uri="{BB962C8B-B14F-4D97-AF65-F5344CB8AC3E}">
        <p14:creationId xmlns:p14="http://schemas.microsoft.com/office/powerpoint/2010/main" val="11022021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 So,</a:t>
            </a:r>
            <a:r>
              <a:rPr lang="en-AU" baseline="0" dirty="0" smtClean="0"/>
              <a:t> for an offender is an ideal form of abuse to pick.</a:t>
            </a:r>
            <a:endParaRPr lang="en-AU" dirty="0" smtClean="0"/>
          </a:p>
          <a:p>
            <a:r>
              <a:rPr lang="en-AU" dirty="0" smtClean="0"/>
              <a:t>Working</a:t>
            </a:r>
            <a:r>
              <a:rPr lang="en-AU" baseline="0" dirty="0" smtClean="0"/>
              <a:t> in a small LAC, at the lower end of SW Sydney’s DV incidents – I have still come across many examples.</a:t>
            </a:r>
          </a:p>
          <a:p>
            <a:r>
              <a:rPr lang="en-AU" baseline="0" dirty="0" smtClean="0"/>
              <a:t>- Not animal people – hard view to shift.</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30</a:t>
            </a:fld>
            <a:endParaRPr lang="en-AU"/>
          </a:p>
        </p:txBody>
      </p:sp>
    </p:spTree>
    <p:extLst>
      <p:ext uri="{BB962C8B-B14F-4D97-AF65-F5344CB8AC3E}">
        <p14:creationId xmlns:p14="http://schemas.microsoft.com/office/powerpoint/2010/main" val="33073986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 Including</a:t>
            </a:r>
            <a:r>
              <a:rPr lang="en-AU" baseline="0" dirty="0" smtClean="0"/>
              <a:t> police…..some have the attitude, it’s just an animal. I suggest do it for the person or it’s potential as a crime prevention strategy if animals are not your thing.</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31</a:t>
            </a:fld>
            <a:endParaRPr lang="en-AU"/>
          </a:p>
        </p:txBody>
      </p:sp>
    </p:spTree>
    <p:extLst>
      <p:ext uri="{BB962C8B-B14F-4D97-AF65-F5344CB8AC3E}">
        <p14:creationId xmlns:p14="http://schemas.microsoft.com/office/powerpoint/2010/main" val="1618557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AU" dirty="0" smtClean="0"/>
          </a:p>
          <a:p>
            <a:pPr marL="171450" indent="-171450">
              <a:buFontTx/>
              <a:buChar char="-"/>
            </a:pPr>
            <a:r>
              <a:rPr lang="en-AU" dirty="0" smtClean="0"/>
              <a:t>- maybe their source of income</a:t>
            </a:r>
          </a:p>
          <a:p>
            <a:pPr marL="171450" indent="-171450">
              <a:buFontTx/>
              <a:buChar char="-"/>
            </a:pPr>
            <a:endParaRPr lang="en-AU" dirty="0" smtClean="0"/>
          </a:p>
          <a:p>
            <a:pPr marL="171450" indent="-171450">
              <a:buFontTx/>
              <a:buChar char="-"/>
            </a:pPr>
            <a:r>
              <a:rPr lang="en-AU" dirty="0" smtClean="0"/>
              <a:t>One response</a:t>
            </a:r>
            <a:r>
              <a:rPr lang="en-AU" baseline="0" dirty="0" smtClean="0"/>
              <a:t> I received from a Sgt in a rural area “sometimes the running of the farm is rated more important to some victims than there own safety”. The farm may be their livelihood. </a:t>
            </a:r>
            <a:endParaRPr lang="en-AU" dirty="0" smtClean="0"/>
          </a:p>
          <a:p>
            <a:pPr marL="171450" indent="-171450">
              <a:buFontTx/>
              <a:buChar char="-"/>
            </a:pPr>
            <a:r>
              <a:rPr lang="en-AU" dirty="0" smtClean="0"/>
              <a:t>DVLOs</a:t>
            </a:r>
            <a:r>
              <a:rPr lang="en-AU" baseline="0" dirty="0" smtClean="0"/>
              <a:t> I have spoken to said that animal cruelty is much more apparent in rural areas but resources are limited. Only 1 RSPCA inspector for whole of Northern Rivers area of NSW – which also has one of the highest rates of DV.</a:t>
            </a:r>
          </a:p>
          <a:p>
            <a:pPr marL="0" indent="0">
              <a:buFontTx/>
              <a:buNone/>
            </a:pPr>
            <a:r>
              <a:rPr lang="en-AU" baseline="0" dirty="0" smtClean="0"/>
              <a:t>- </a:t>
            </a:r>
            <a:r>
              <a:rPr lang="en-AU" dirty="0" smtClean="0"/>
              <a:t> One police officer I spoke to worked in Bourke and closest RSPCA</a:t>
            </a:r>
            <a:r>
              <a:rPr lang="en-AU" baseline="0" dirty="0" smtClean="0"/>
              <a:t> inspector was 4 hours away.</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32</a:t>
            </a:fld>
            <a:endParaRPr lang="en-AU"/>
          </a:p>
        </p:txBody>
      </p:sp>
    </p:spTree>
    <p:extLst>
      <p:ext uri="{BB962C8B-B14F-4D97-AF65-F5344CB8AC3E}">
        <p14:creationId xmlns:p14="http://schemas.microsoft.com/office/powerpoint/2010/main" val="2490268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AU" dirty="0" smtClean="0"/>
              <a:t>My experiences,</a:t>
            </a:r>
            <a:r>
              <a:rPr lang="en-AU" baseline="0" dirty="0" smtClean="0"/>
              <a:t> other police and LCP stories.</a:t>
            </a:r>
          </a:p>
          <a:p>
            <a:pPr marL="171450" indent="-171450">
              <a:buFontTx/>
              <a:buChar char="-"/>
            </a:pPr>
            <a:r>
              <a:rPr lang="en-AU" baseline="0" dirty="0" smtClean="0"/>
              <a:t>Woman ended up finding own accommodation through Gumtree – case worker was unable to help.</a:t>
            </a:r>
          </a:p>
          <a:p>
            <a:pPr marL="171450" indent="-171450">
              <a:buFontTx/>
              <a:buChar char="-"/>
            </a:pPr>
            <a:r>
              <a:rPr lang="en-AU" baseline="0" dirty="0" smtClean="0"/>
              <a:t>Substantial when you consider the number of DV prosecutors</a:t>
            </a:r>
          </a:p>
          <a:p>
            <a:pPr marL="171450" indent="-171450">
              <a:buFontTx/>
              <a:buChar char="-"/>
            </a:pPr>
            <a:r>
              <a:rPr lang="en-AU" baseline="0" dirty="0" smtClean="0"/>
              <a:t>Making dog walk when the dog was ill / another dog – making (the little C*** walk – even though it was a rescue dog and dreadfully fearful of men. This same man punched and kicked woman’s elderly dog for snoring during the night.</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33</a:t>
            </a:fld>
            <a:endParaRPr lang="en-AU"/>
          </a:p>
        </p:txBody>
      </p:sp>
    </p:spTree>
    <p:extLst>
      <p:ext uri="{BB962C8B-B14F-4D97-AF65-F5344CB8AC3E}">
        <p14:creationId xmlns:p14="http://schemas.microsoft.com/office/powerpoint/2010/main" val="10008405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Councils – promoting adopt</a:t>
            </a:r>
            <a:r>
              <a:rPr lang="en-AU" baseline="0" dirty="0" smtClean="0"/>
              <a:t> rather than shop, free info sessions on how to care for pets, encouraging dog walking, subsidising de-sexing</a:t>
            </a:r>
          </a:p>
          <a:p>
            <a:r>
              <a:rPr lang="en-AU" baseline="0" dirty="0" smtClean="0"/>
              <a:t>VIC – their animal control officers are now getting DV training</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34</a:t>
            </a:fld>
            <a:endParaRPr lang="en-AU"/>
          </a:p>
        </p:txBody>
      </p:sp>
    </p:spTree>
    <p:extLst>
      <p:ext uri="{BB962C8B-B14F-4D97-AF65-F5344CB8AC3E}">
        <p14:creationId xmlns:p14="http://schemas.microsoft.com/office/powerpoint/2010/main" val="35595300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AU" dirty="0" smtClean="0"/>
              <a:t>Pets As Pawns – on internet</a:t>
            </a:r>
          </a:p>
          <a:p>
            <a:pPr marL="171450" indent="-171450">
              <a:buFontTx/>
              <a:buChar char="-"/>
            </a:pPr>
            <a:r>
              <a:rPr lang="en-AU" dirty="0" smtClean="0"/>
              <a:t>Memoir</a:t>
            </a:r>
            <a:r>
              <a:rPr lang="en-AU" baseline="0" dirty="0" smtClean="0"/>
              <a:t> about her life where husband used to buy animals to torture </a:t>
            </a:r>
            <a:r>
              <a:rPr lang="en-AU" baseline="0" dirty="0" err="1" smtClean="0"/>
              <a:t>infront</a:t>
            </a:r>
            <a:r>
              <a:rPr lang="en-AU" baseline="0" dirty="0" smtClean="0"/>
              <a:t> of her.</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35</a:t>
            </a:fld>
            <a:endParaRPr lang="en-AU"/>
          </a:p>
        </p:txBody>
      </p:sp>
    </p:spTree>
    <p:extLst>
      <p:ext uri="{BB962C8B-B14F-4D97-AF65-F5344CB8AC3E}">
        <p14:creationId xmlns:p14="http://schemas.microsoft.com/office/powerpoint/2010/main" val="1827895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Sydney</a:t>
            </a:r>
            <a:r>
              <a:rPr lang="en-AU" baseline="0" dirty="0" smtClean="0"/>
              <a:t> Vet Dr Lydia Tong surveyed 1300 people in 2015. </a:t>
            </a:r>
            <a:r>
              <a:rPr lang="en-AU" baseline="0" dirty="0" err="1" smtClean="0"/>
              <a:t>xxxx</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5</a:t>
            </a:fld>
            <a:endParaRPr lang="en-AU"/>
          </a:p>
        </p:txBody>
      </p:sp>
    </p:spTree>
    <p:extLst>
      <p:ext uri="{BB962C8B-B14F-4D97-AF65-F5344CB8AC3E}">
        <p14:creationId xmlns:p14="http://schemas.microsoft.com/office/powerpoint/2010/main" val="4008829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 Unfathomable ignorance (dare I say stupidity) - Read that there has been</a:t>
            </a:r>
            <a:r>
              <a:rPr lang="en-AU" baseline="0" dirty="0" smtClean="0"/>
              <a:t> spate of complaints (and 1 death where a dog was left to die of heat stress in sun – tied to clothes line) to </a:t>
            </a:r>
            <a:r>
              <a:rPr lang="en-AU" baseline="0" dirty="0" err="1" smtClean="0"/>
              <a:t>rspca</a:t>
            </a:r>
            <a:r>
              <a:rPr lang="en-AU" baseline="0" dirty="0" smtClean="0"/>
              <a:t> re dogs left in hot cars, with inadequate shelter </a:t>
            </a:r>
            <a:r>
              <a:rPr lang="en-AU" baseline="0" dirty="0" err="1" smtClean="0"/>
              <a:t>etc</a:t>
            </a:r>
            <a:r>
              <a:rPr lang="en-AU" baseline="0" dirty="0" smtClean="0"/>
              <a:t> in the extreme heat.</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8</a:t>
            </a:fld>
            <a:endParaRPr lang="en-AU"/>
          </a:p>
        </p:txBody>
      </p:sp>
    </p:spTree>
    <p:extLst>
      <p:ext uri="{BB962C8B-B14F-4D97-AF65-F5344CB8AC3E}">
        <p14:creationId xmlns:p14="http://schemas.microsoft.com/office/powerpoint/2010/main" val="10033433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err="1" smtClean="0">
                <a:solidFill>
                  <a:schemeClr val="tx1"/>
                </a:solidFill>
                <a:effectLst/>
                <a:latin typeface="+mn-lt"/>
                <a:ea typeface="+mn-ea"/>
                <a:cs typeface="+mn-cs"/>
              </a:rPr>
              <a:t>eg</a:t>
            </a:r>
            <a:r>
              <a:rPr lang="en-AU" sz="1200" kern="1200" dirty="0" smtClean="0">
                <a:solidFill>
                  <a:schemeClr val="tx1"/>
                </a:solidFill>
                <a:effectLst/>
                <a:latin typeface="+mn-lt"/>
                <a:ea typeface="+mn-ea"/>
                <a:cs typeface="+mn-cs"/>
              </a:rPr>
              <a:t> a dog being beaten after the perpetrator has assaulted a victim is now considered a domestic violence offence in certain situations) and how this can assist in substantiating  a AVO application and enabling a DVEC recording to be include for the animal cruelty aspect too.</a:t>
            </a:r>
          </a:p>
          <a:p>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11</a:t>
            </a:fld>
            <a:endParaRPr lang="en-AU"/>
          </a:p>
        </p:txBody>
      </p:sp>
    </p:spTree>
    <p:extLst>
      <p:ext uri="{BB962C8B-B14F-4D97-AF65-F5344CB8AC3E}">
        <p14:creationId xmlns:p14="http://schemas.microsoft.com/office/powerpoint/2010/main" val="4189119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AU" dirty="0" smtClean="0"/>
              <a:t>Protecting both animal and human victims</a:t>
            </a:r>
          </a:p>
          <a:p>
            <a:pPr marL="171450" indent="-171450">
              <a:buFontTx/>
              <a:buChar char="-"/>
            </a:pPr>
            <a:r>
              <a:rPr lang="en-AU" dirty="0" smtClean="0"/>
              <a:t>Are in an ideal position poking around people’s homes for all different reasons</a:t>
            </a:r>
          </a:p>
          <a:p>
            <a:pPr marL="171450" indent="-171450">
              <a:buFontTx/>
              <a:buChar char="-"/>
            </a:pP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12</a:t>
            </a:fld>
            <a:endParaRPr lang="en-AU"/>
          </a:p>
        </p:txBody>
      </p:sp>
    </p:spTree>
    <p:extLst>
      <p:ext uri="{BB962C8B-B14F-4D97-AF65-F5344CB8AC3E}">
        <p14:creationId xmlns:p14="http://schemas.microsoft.com/office/powerpoint/2010/main" val="2902667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 value of kindness</a:t>
            </a:r>
            <a:r>
              <a:rPr lang="en-AU" baseline="0" dirty="0" smtClean="0"/>
              <a:t> and empathy cannot be understated</a:t>
            </a:r>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13</a:t>
            </a:fld>
            <a:endParaRPr lang="en-AU"/>
          </a:p>
        </p:txBody>
      </p:sp>
    </p:spTree>
    <p:extLst>
      <p:ext uri="{BB962C8B-B14F-4D97-AF65-F5344CB8AC3E}">
        <p14:creationId xmlns:p14="http://schemas.microsoft.com/office/powerpoint/2010/main" val="38507725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CB84784B-0BD1-497A-8711-D2B25B45AA7B}" type="slidenum">
              <a:rPr lang="en-AU" smtClean="0"/>
              <a:pPr/>
              <a:t>14</a:t>
            </a:fld>
            <a:endParaRPr lang="en-AU"/>
          </a:p>
        </p:txBody>
      </p:sp>
    </p:spTree>
    <p:extLst>
      <p:ext uri="{BB962C8B-B14F-4D97-AF65-F5344CB8AC3E}">
        <p14:creationId xmlns:p14="http://schemas.microsoft.com/office/powerpoint/2010/main" val="18217986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This has led to Carl meeting with the High Commissioner of Education which may result in his research being included in Our Watch (a respectful education resource for schools).</a:t>
            </a:r>
          </a:p>
          <a:p>
            <a:endParaRPr lang="en-AU" dirty="0"/>
          </a:p>
        </p:txBody>
      </p:sp>
      <p:sp>
        <p:nvSpPr>
          <p:cNvPr id="4" name="Slide Number Placeholder 3"/>
          <p:cNvSpPr>
            <a:spLocks noGrp="1"/>
          </p:cNvSpPr>
          <p:nvPr>
            <p:ph type="sldNum" sz="quarter" idx="10"/>
          </p:nvPr>
        </p:nvSpPr>
        <p:spPr/>
        <p:txBody>
          <a:bodyPr/>
          <a:lstStyle/>
          <a:p>
            <a:fld id="{CB84784B-0BD1-497A-8711-D2B25B45AA7B}" type="slidenum">
              <a:rPr lang="en-AU" smtClean="0"/>
              <a:pPr/>
              <a:t>15</a:t>
            </a:fld>
            <a:endParaRPr lang="en-AU"/>
          </a:p>
        </p:txBody>
      </p:sp>
    </p:spTree>
    <p:extLst>
      <p:ext uri="{BB962C8B-B14F-4D97-AF65-F5344CB8AC3E}">
        <p14:creationId xmlns:p14="http://schemas.microsoft.com/office/powerpoint/2010/main" val="1997941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4D569FF3-0CDF-48FB-A6C8-C595EE99EF49}" type="datetimeFigureOut">
              <a:rPr lang="en-AU" smtClean="0"/>
              <a:pPr/>
              <a:t>5/04/2017</a:t>
            </a:fld>
            <a:endParaRPr lang="en-AU"/>
          </a:p>
        </p:txBody>
      </p:sp>
      <p:sp>
        <p:nvSpPr>
          <p:cNvPr id="5" name="Footer Placeholder 4"/>
          <p:cNvSpPr>
            <a:spLocks noGrp="1"/>
          </p:cNvSpPr>
          <p:nvPr>
            <p:ph type="ftr" sz="quarter" idx="11"/>
          </p:nvPr>
        </p:nvSpPr>
        <p:spPr>
          <a:xfrm>
            <a:off x="2692397" y="5037663"/>
            <a:ext cx="5214635" cy="279400"/>
          </a:xfrm>
        </p:spPr>
        <p:txBody>
          <a:bodyPr/>
          <a:lstStyle/>
          <a:p>
            <a:endParaRPr lang="en-AU"/>
          </a:p>
        </p:txBody>
      </p:sp>
      <p:sp>
        <p:nvSpPr>
          <p:cNvPr id="6" name="Slide Number Placeholder 5"/>
          <p:cNvSpPr>
            <a:spLocks noGrp="1"/>
          </p:cNvSpPr>
          <p:nvPr>
            <p:ph type="sldNum" sz="quarter" idx="12"/>
          </p:nvPr>
        </p:nvSpPr>
        <p:spPr>
          <a:xfrm>
            <a:off x="8956900" y="5037663"/>
            <a:ext cx="551167" cy="279400"/>
          </a:xfrm>
        </p:spPr>
        <p:txBody>
          <a:bodyPr/>
          <a:lstStyle/>
          <a:p>
            <a:fld id="{A97AC8D6-29A8-478D-A75C-E2F5ECE890B7}" type="slidenum">
              <a:rPr lang="en-AU" smtClean="0"/>
              <a:pPr/>
              <a:t>‹#›</a:t>
            </a:fld>
            <a:endParaRPr lang="en-AU"/>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58762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D569FF3-0CDF-48FB-A6C8-C595EE99EF49}" type="datetimeFigureOut">
              <a:rPr lang="en-AU" smtClean="0"/>
              <a:pPr/>
              <a:t>5/04/2017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97AC8D6-29A8-478D-A75C-E2F5ECE890B7}" type="slidenum">
              <a:rPr lang="en-AU" smtClean="0"/>
              <a:pPr/>
              <a:t>‹#›</a:t>
            </a:fld>
            <a:endParaRPr lang="en-AU"/>
          </a:p>
        </p:txBody>
      </p:sp>
    </p:spTree>
    <p:extLst>
      <p:ext uri="{BB962C8B-B14F-4D97-AF65-F5344CB8AC3E}">
        <p14:creationId xmlns:p14="http://schemas.microsoft.com/office/powerpoint/2010/main" val="30953480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569FF3-0CDF-48FB-A6C8-C595EE99EF49}" type="datetimeFigureOut">
              <a:rPr lang="en-AU" smtClean="0"/>
              <a:pPr/>
              <a:t>5/04/2017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97AC8D6-29A8-478D-A75C-E2F5ECE890B7}" type="slidenum">
              <a:rPr lang="en-AU" smtClean="0"/>
              <a:pPr/>
              <a:t>‹#›</a:t>
            </a:fld>
            <a:endParaRPr lang="en-AU"/>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1133495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569FF3-0CDF-48FB-A6C8-C595EE99EF49}" type="datetimeFigureOut">
              <a:rPr lang="en-AU" smtClean="0"/>
              <a:pPr/>
              <a:t>5/04/2017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97AC8D6-29A8-478D-A75C-E2F5ECE890B7}" type="slidenum">
              <a:rPr lang="en-AU" smtClean="0"/>
              <a:pPr/>
              <a:t>‹#›</a:t>
            </a:fld>
            <a:endParaRPr lang="en-A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866665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569FF3-0CDF-48FB-A6C8-C595EE99EF49}" type="datetimeFigureOut">
              <a:rPr lang="en-AU" smtClean="0"/>
              <a:pPr/>
              <a:t>5/04/2017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97AC8D6-29A8-478D-A75C-E2F5ECE890B7}" type="slidenum">
              <a:rPr lang="en-AU" smtClean="0"/>
              <a:pPr/>
              <a:t>‹#›</a:t>
            </a:fld>
            <a:endParaRPr lang="en-AU"/>
          </a:p>
        </p:txBody>
      </p:sp>
    </p:spTree>
    <p:extLst>
      <p:ext uri="{BB962C8B-B14F-4D97-AF65-F5344CB8AC3E}">
        <p14:creationId xmlns:p14="http://schemas.microsoft.com/office/powerpoint/2010/main" val="26616147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569FF3-0CDF-48FB-A6C8-C595EE99EF49}" type="datetimeFigureOut">
              <a:rPr lang="en-AU" smtClean="0"/>
              <a:pPr/>
              <a:t>5/04/2017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97AC8D6-29A8-478D-A75C-E2F5ECE890B7}" type="slidenum">
              <a:rPr lang="en-AU" smtClean="0"/>
              <a:pPr/>
              <a:t>‹#›</a:t>
            </a:fld>
            <a:endParaRPr lang="en-A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358837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569FF3-0CDF-48FB-A6C8-C595EE99EF49}" type="datetimeFigureOut">
              <a:rPr lang="en-AU" smtClean="0"/>
              <a:pPr/>
              <a:t>5/04/2017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97AC8D6-29A8-478D-A75C-E2F5ECE890B7}" type="slidenum">
              <a:rPr lang="en-AU" smtClean="0"/>
              <a:pPr/>
              <a:t>‹#›</a:t>
            </a:fld>
            <a:endParaRPr lang="en-AU"/>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567587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569FF3-0CDF-48FB-A6C8-C595EE99EF49}" type="datetimeFigureOut">
              <a:rPr lang="en-AU" smtClean="0"/>
              <a:pPr/>
              <a:t>5/04/2017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97AC8D6-29A8-478D-A75C-E2F5ECE890B7}" type="slidenum">
              <a:rPr lang="en-AU" smtClean="0"/>
              <a:pPr/>
              <a:t>‹#›</a:t>
            </a:fld>
            <a:endParaRPr lang="en-A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365542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569FF3-0CDF-48FB-A6C8-C595EE99EF49}" type="datetimeFigureOut">
              <a:rPr lang="en-AU" smtClean="0"/>
              <a:pPr/>
              <a:t>5/04/2017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97AC8D6-29A8-478D-A75C-E2F5ECE890B7}" type="slidenum">
              <a:rPr lang="en-AU" smtClean="0"/>
              <a:pPr/>
              <a:t>‹#›</a:t>
            </a:fld>
            <a:endParaRPr lang="en-AU"/>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1911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60074" y="1861997"/>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295402" y="824164"/>
            <a:ext cx="9601196" cy="818148"/>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295401" y="2081683"/>
            <a:ext cx="9601196" cy="379418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569FF3-0CDF-48FB-A6C8-C595EE99EF49}" type="datetimeFigureOut">
              <a:rPr lang="en-AU" smtClean="0"/>
              <a:pPr/>
              <a:t>5/04/2017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97AC8D6-29A8-478D-A75C-E2F5ECE890B7}" type="slidenum">
              <a:rPr lang="en-AU" smtClean="0"/>
              <a:pPr/>
              <a:t>‹#›</a:t>
            </a:fld>
            <a:endParaRPr lang="en-AU"/>
          </a:p>
        </p:txBody>
      </p:sp>
    </p:spTree>
    <p:extLst>
      <p:ext uri="{BB962C8B-B14F-4D97-AF65-F5344CB8AC3E}">
        <p14:creationId xmlns:p14="http://schemas.microsoft.com/office/powerpoint/2010/main" val="158487364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569FF3-0CDF-48FB-A6C8-C595EE99EF49}" type="datetimeFigureOut">
              <a:rPr lang="en-AU" smtClean="0"/>
              <a:pPr/>
              <a:t>5/04/2017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97AC8D6-29A8-478D-A75C-E2F5ECE890B7}" type="slidenum">
              <a:rPr lang="en-AU" smtClean="0"/>
              <a:pPr/>
              <a:t>‹#›</a:t>
            </a:fld>
            <a:endParaRPr lang="en-AU"/>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8158592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D569FF3-0CDF-48FB-A6C8-C595EE99EF49}" type="datetimeFigureOut">
              <a:rPr lang="en-AU" smtClean="0"/>
              <a:pPr/>
              <a:t>5/04/2017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97AC8D6-29A8-478D-A75C-E2F5ECE890B7}" type="slidenum">
              <a:rPr lang="en-AU" smtClean="0"/>
              <a:pPr/>
              <a:t>‹#›</a:t>
            </a:fld>
            <a:endParaRPr lang="en-AU"/>
          </a:p>
        </p:txBody>
      </p:sp>
    </p:spTree>
    <p:extLst>
      <p:ext uri="{BB962C8B-B14F-4D97-AF65-F5344CB8AC3E}">
        <p14:creationId xmlns:p14="http://schemas.microsoft.com/office/powerpoint/2010/main" val="121514561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D569FF3-0CDF-48FB-A6C8-C595EE99EF49}" type="datetimeFigureOut">
              <a:rPr lang="en-AU" smtClean="0"/>
              <a:pPr/>
              <a:t>5/04/2017</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97AC8D6-29A8-478D-A75C-E2F5ECE890B7}" type="slidenum">
              <a:rPr lang="en-AU" smtClean="0"/>
              <a:pPr/>
              <a:t>‹#›</a:t>
            </a:fld>
            <a:endParaRPr lang="en-AU"/>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2215650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95402" y="824164"/>
            <a:ext cx="9601196" cy="818148"/>
          </a:xfrm>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4D569FF3-0CDF-48FB-A6C8-C595EE99EF49}" type="datetimeFigureOut">
              <a:rPr lang="en-AU" smtClean="0"/>
              <a:pPr/>
              <a:t>5/04/2017</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97AC8D6-29A8-478D-A75C-E2F5ECE890B7}" type="slidenum">
              <a:rPr lang="en-AU" smtClean="0"/>
              <a:pPr/>
              <a:t>‹#›</a:t>
            </a:fld>
            <a:endParaRPr lang="en-AU"/>
          </a:p>
        </p:txBody>
      </p:sp>
      <p:cxnSp>
        <p:nvCxnSpPr>
          <p:cNvPr id="14" name="Straight Connector 13"/>
          <p:cNvCxnSpPr/>
          <p:nvPr/>
        </p:nvCxnSpPr>
        <p:spPr>
          <a:xfrm>
            <a:off x="1396169" y="1861997"/>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1435251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569FF3-0CDF-48FB-A6C8-C595EE99EF49}" type="datetimeFigureOut">
              <a:rPr lang="en-AU" smtClean="0"/>
              <a:pPr/>
              <a:t>5/04/2017</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97AC8D6-29A8-478D-A75C-E2F5ECE890B7}" type="slidenum">
              <a:rPr lang="en-AU" smtClean="0"/>
              <a:pPr/>
              <a:t>‹#›</a:t>
            </a:fld>
            <a:endParaRPr lang="en-AU"/>
          </a:p>
        </p:txBody>
      </p:sp>
    </p:spTree>
    <p:extLst>
      <p:ext uri="{BB962C8B-B14F-4D97-AF65-F5344CB8AC3E}">
        <p14:creationId xmlns:p14="http://schemas.microsoft.com/office/powerpoint/2010/main" val="2221673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D569FF3-0CDF-48FB-A6C8-C595EE99EF49}" type="datetimeFigureOut">
              <a:rPr lang="en-AU" smtClean="0"/>
              <a:pPr/>
              <a:t>5/04/2017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97AC8D6-29A8-478D-A75C-E2F5ECE890B7}" type="slidenum">
              <a:rPr lang="en-AU" smtClean="0"/>
              <a:pPr/>
              <a:t>‹#›</a:t>
            </a:fld>
            <a:endParaRPr lang="en-AU"/>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5409664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D569FF3-0CDF-48FB-A6C8-C595EE99EF49}" type="datetimeFigureOut">
              <a:rPr lang="en-AU" smtClean="0"/>
              <a:pPr/>
              <a:t>5/04/2017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97AC8D6-29A8-478D-A75C-E2F5ECE890B7}" type="slidenum">
              <a:rPr lang="en-AU" smtClean="0"/>
              <a:pPr/>
              <a:t>‹#›</a:t>
            </a:fld>
            <a:endParaRPr lang="en-AU"/>
          </a:p>
        </p:txBody>
      </p:sp>
    </p:spTree>
    <p:extLst>
      <p:ext uri="{BB962C8B-B14F-4D97-AF65-F5344CB8AC3E}">
        <p14:creationId xmlns:p14="http://schemas.microsoft.com/office/powerpoint/2010/main" val="384451849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4.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D569FF3-0CDF-48FB-A6C8-C595EE99EF49}" type="datetimeFigureOut">
              <a:rPr lang="en-AU" smtClean="0"/>
              <a:pPr/>
              <a:t>5/04/2017</a:t>
            </a:fld>
            <a:endParaRPr lang="en-A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A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97AC8D6-29A8-478D-A75C-E2F5ECE890B7}" type="slidenum">
              <a:rPr lang="en-AU" smtClean="0"/>
              <a:pPr/>
              <a:t>‹#›</a:t>
            </a:fld>
            <a:endParaRPr lang="en-AU"/>
          </a:p>
        </p:txBody>
      </p:sp>
    </p:spTree>
    <p:extLst>
      <p:ext uri="{BB962C8B-B14F-4D97-AF65-F5344CB8AC3E}">
        <p14:creationId xmlns:p14="http://schemas.microsoft.com/office/powerpoint/2010/main" val="3823388884"/>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2" r:id="rId13"/>
    <p:sldLayoutId id="2147483783" r:id="rId14"/>
    <p:sldLayoutId id="2147483784" r:id="rId15"/>
    <p:sldLayoutId id="2147483785" r:id="rId16"/>
    <p:sldLayoutId id="2147483786" r:id="rId17"/>
  </p:sldLayoutIdLst>
  <p:timing>
    <p:tnLst>
      <p:par>
        <p:cTn id="1" dur="indefinite" restart="never" nodeType="tmRoot"/>
      </p:par>
    </p:tnLst>
  </p:timing>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reil2ing@police.nsw.gov.a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www.thinkkind.org/"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1.xml.rels><?xml version="1.0" encoding="UTF-8" standalone="yes"?>
<Relationships xmlns="http://schemas.openxmlformats.org/package/2006/relationships"><Relationship Id="rId3" Type="http://schemas.openxmlformats.org/officeDocument/2006/relationships/hyperlink" Target="http://www.lucysproject.com/" TargetMode="External"/><Relationship Id="rId4" Type="http://schemas.openxmlformats.org/officeDocument/2006/relationships/hyperlink" Target="http://www.mysavinggrace.org.au/" TargetMode="Externa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ationallinkcoalition.org/" TargetMode="External"/><Relationship Id="rId3" Type="http://schemas.openxmlformats.org/officeDocument/2006/relationships/hyperlink" Target="http://www.thelinksgroup.org.uk/"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13.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likesuccess.com/32822" TargetMode="External"/><Relationship Id="rId3" Type="http://schemas.openxmlformats.org/officeDocument/2006/relationships/hyperlink" Target="http://likesuccess.com/956895"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hyperlink" Target="https://www.youtube.com/watch?v=79JmBowTb5E" TargetMode="External"/><Relationship Id="rId1" Type="http://schemas.openxmlformats.org/officeDocument/2006/relationships/video" Target="https://www.youtube.com/embed/79JmBowTb5E" TargetMode="Externa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http://www.spotabuse.org/" TargetMode="Externa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sz="2400" dirty="0" smtClean="0"/>
              <a:t>The Link Between Animal Abuse and Domestic Violence</a:t>
            </a:r>
            <a:endParaRPr lang="en-AU" sz="2400" dirty="0"/>
          </a:p>
        </p:txBody>
      </p:sp>
      <p:sp>
        <p:nvSpPr>
          <p:cNvPr id="3" name="Subtitle 2"/>
          <p:cNvSpPr>
            <a:spLocks noGrp="1"/>
          </p:cNvSpPr>
          <p:nvPr>
            <p:ph type="subTitle" idx="1"/>
          </p:nvPr>
        </p:nvSpPr>
        <p:spPr/>
        <p:txBody>
          <a:bodyPr>
            <a:normAutofit fontScale="70000" lnSpcReduction="20000"/>
          </a:bodyPr>
          <a:lstStyle/>
          <a:p>
            <a:r>
              <a:rPr lang="en-AU" dirty="0" smtClean="0"/>
              <a:t>By Senior Constable Ingrid REILLY</a:t>
            </a:r>
          </a:p>
          <a:p>
            <a:r>
              <a:rPr lang="en-AU" dirty="0" smtClean="0"/>
              <a:t>Marrickville Domestic Violence Liaison Officer</a:t>
            </a:r>
          </a:p>
          <a:p>
            <a:r>
              <a:rPr lang="en-AU" dirty="0" smtClean="0"/>
              <a:t>Email : </a:t>
            </a:r>
            <a:r>
              <a:rPr lang="en-AU" dirty="0" smtClean="0">
                <a:hlinkClick r:id="rId3"/>
              </a:rPr>
              <a:t>reil2ing@police.nsw.gov.au</a:t>
            </a:r>
            <a:endParaRPr lang="en-AU" dirty="0" smtClean="0"/>
          </a:p>
          <a:p>
            <a:r>
              <a:rPr lang="en-AU" dirty="0" smtClean="0"/>
              <a:t>Phone : 9568-9259</a:t>
            </a:r>
          </a:p>
          <a:p>
            <a:endParaRPr lang="en-AU" dirty="0"/>
          </a:p>
        </p:txBody>
      </p:sp>
    </p:spTree>
    <p:extLst>
      <p:ext uri="{BB962C8B-B14F-4D97-AF65-F5344CB8AC3E}">
        <p14:creationId xmlns:p14="http://schemas.microsoft.com/office/powerpoint/2010/main" val="15726508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400" dirty="0" smtClean="0"/>
              <a:t>What constitutes animal abuse ?</a:t>
            </a:r>
            <a:endParaRPr lang="en-AU" sz="2400" dirty="0"/>
          </a:p>
        </p:txBody>
      </p:sp>
      <p:sp>
        <p:nvSpPr>
          <p:cNvPr id="3" name="Content Placeholder 2"/>
          <p:cNvSpPr>
            <a:spLocks noGrp="1"/>
          </p:cNvSpPr>
          <p:nvPr>
            <p:ph idx="1"/>
          </p:nvPr>
        </p:nvSpPr>
        <p:spPr/>
        <p:txBody>
          <a:bodyPr/>
          <a:lstStyle/>
          <a:p>
            <a:r>
              <a:rPr lang="en-AU" dirty="0" smtClean="0"/>
              <a:t>Physical abuse – kicking, beating, throwing against walls</a:t>
            </a:r>
          </a:p>
          <a:p>
            <a:r>
              <a:rPr lang="en-AU" dirty="0" smtClean="0"/>
              <a:t>Emotional (such as intentionally confusing / tormenting / yelling at)</a:t>
            </a:r>
          </a:p>
          <a:p>
            <a:r>
              <a:rPr lang="en-AU" dirty="0" smtClean="0"/>
              <a:t>Intentional neglect – withholding access to food, water, vet treatment, shelter. Almost all pets who were refused access to basic necessities lived in households experiencing DV (Tong, 2015)</a:t>
            </a:r>
          </a:p>
          <a:p>
            <a:r>
              <a:rPr lang="en-AU" dirty="0" smtClean="0"/>
              <a:t>Sexual abuse in a small number of cases.</a:t>
            </a:r>
          </a:p>
        </p:txBody>
      </p:sp>
    </p:spTree>
    <p:extLst>
      <p:ext uri="{BB962C8B-B14F-4D97-AF65-F5344CB8AC3E}">
        <p14:creationId xmlns:p14="http://schemas.microsoft.com/office/powerpoint/2010/main" val="36791134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p:cNvSpPr>
            <a:spLocks noGrp="1"/>
          </p:cNvSpPr>
          <p:nvPr>
            <p:ph type="title"/>
          </p:nvPr>
        </p:nvSpPr>
        <p:spPr/>
        <p:txBody>
          <a:bodyPr>
            <a:normAutofit/>
          </a:bodyPr>
          <a:lstStyle/>
          <a:p>
            <a:r>
              <a:rPr lang="en-AU" dirty="0" smtClean="0"/>
              <a:t>Police</a:t>
            </a:r>
            <a:endParaRPr lang="en-AU" dirty="0"/>
          </a:p>
        </p:txBody>
      </p:sp>
      <p:sp>
        <p:nvSpPr>
          <p:cNvPr id="30" name="Content Placeholder 29"/>
          <p:cNvSpPr>
            <a:spLocks noGrp="1"/>
          </p:cNvSpPr>
          <p:nvPr>
            <p:ph idx="1"/>
          </p:nvPr>
        </p:nvSpPr>
        <p:spPr/>
        <p:txBody>
          <a:bodyPr>
            <a:normAutofit fontScale="77500" lnSpcReduction="20000"/>
          </a:bodyPr>
          <a:lstStyle/>
          <a:p>
            <a:r>
              <a:rPr lang="en-AU" dirty="0" smtClean="0"/>
              <a:t>Along with the RSPCA and AWL, police are considered as Inspectors under the Prevention of Cruelty to Animals Act (POCTAA) so can take legal action accordingly – however, police are obviously not specialists in this field – hence why are agencies work in together.</a:t>
            </a:r>
          </a:p>
          <a:p>
            <a:r>
              <a:rPr lang="en-AU" dirty="0" smtClean="0"/>
              <a:t>We can remove animals and find emergency accommodation (local vet, pound </a:t>
            </a:r>
            <a:r>
              <a:rPr lang="en-AU" dirty="0" err="1" smtClean="0"/>
              <a:t>etc</a:t>
            </a:r>
            <a:r>
              <a:rPr lang="en-AU" dirty="0" smtClean="0"/>
              <a:t>)</a:t>
            </a:r>
          </a:p>
          <a:p>
            <a:r>
              <a:rPr lang="en-AU" dirty="0" smtClean="0"/>
              <a:t>Inclusion of the question “has your partner harmed or threatened to harm the family pet” in our Domestic Violence Safety Action Tool (DVSAT) risk assessment checklist – intimate partner relationship only.</a:t>
            </a:r>
          </a:p>
          <a:p>
            <a:r>
              <a:rPr lang="en-AU" dirty="0" smtClean="0"/>
              <a:t>Potential for Safety Action Meetings (SAMs), Domestic Violence Evidence in Chief (DVEC), targeting DV Suspect Target Management Plans (STMP)s inadvertently helping animals too.</a:t>
            </a:r>
          </a:p>
          <a:p>
            <a:r>
              <a:rPr lang="en-AU" dirty="0" smtClean="0"/>
              <a:t>New Plain English AVOs (and broadening of what constitutes a domestic violence offence). </a:t>
            </a:r>
          </a:p>
          <a:p>
            <a:r>
              <a:rPr lang="en-AU" dirty="0" smtClean="0"/>
              <a:t>As pets are considered as property they are considered in the mandatory orders of an AVO, “not damage” (and pets are specified as an example in the orders) – free form condition also available.</a:t>
            </a:r>
          </a:p>
          <a:p>
            <a:endParaRPr lang="en-AU" dirty="0" smtClean="0"/>
          </a:p>
          <a:p>
            <a:endParaRPr lang="en-AU" dirty="0"/>
          </a:p>
        </p:txBody>
      </p:sp>
    </p:spTree>
    <p:extLst>
      <p:ext uri="{BB962C8B-B14F-4D97-AF65-F5344CB8AC3E}">
        <p14:creationId xmlns:p14="http://schemas.microsoft.com/office/powerpoint/2010/main" val="1881755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Police (</a:t>
            </a:r>
            <a:r>
              <a:rPr lang="en-AU" dirty="0" err="1" smtClean="0"/>
              <a:t>Cont</a:t>
            </a:r>
            <a:r>
              <a:rPr lang="en-AU" dirty="0" smtClean="0"/>
              <a:t>’)</a:t>
            </a:r>
            <a:endParaRPr lang="en-AU" dirty="0"/>
          </a:p>
        </p:txBody>
      </p:sp>
      <p:sp>
        <p:nvSpPr>
          <p:cNvPr id="3" name="Content Placeholder 2"/>
          <p:cNvSpPr>
            <a:spLocks noGrp="1"/>
          </p:cNvSpPr>
          <p:nvPr>
            <p:ph idx="1"/>
          </p:nvPr>
        </p:nvSpPr>
        <p:spPr/>
        <p:txBody>
          <a:bodyPr/>
          <a:lstStyle/>
          <a:p>
            <a:r>
              <a:rPr lang="en-AU" dirty="0" smtClean="0"/>
              <a:t>AVO - Can exclude perpetrator from family home.</a:t>
            </a:r>
          </a:p>
          <a:p>
            <a:r>
              <a:rPr lang="en-AU" dirty="0" smtClean="0"/>
              <a:t>Intelligence reports (including animal cruelty) – can build information on a person.</a:t>
            </a:r>
          </a:p>
          <a:p>
            <a:r>
              <a:rPr lang="en-AU" dirty="0" smtClean="0"/>
              <a:t>Strengthen AVO protection with bail conditions</a:t>
            </a:r>
          </a:p>
          <a:p>
            <a:r>
              <a:rPr lang="en-AU" dirty="0" smtClean="0"/>
              <a:t>Police are time poor – DV’s labour intensive. We need services and solutions available.</a:t>
            </a:r>
            <a:endParaRPr lang="en-AU" dirty="0"/>
          </a:p>
        </p:txBody>
      </p:sp>
    </p:spTree>
    <p:extLst>
      <p:ext uri="{BB962C8B-B14F-4D97-AF65-F5344CB8AC3E}">
        <p14:creationId xmlns:p14="http://schemas.microsoft.com/office/powerpoint/2010/main" val="4109882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AU" dirty="0" smtClean="0"/>
              <a:t>Children</a:t>
            </a:r>
            <a:endParaRPr lang="en-AU" dirty="0"/>
          </a:p>
        </p:txBody>
      </p:sp>
      <p:pic>
        <p:nvPicPr>
          <p:cNvPr id="8" name="Picture Placeholder 7"/>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176712" y="2173288"/>
            <a:ext cx="3838575" cy="3609975"/>
          </a:xfrm>
        </p:spPr>
      </p:pic>
    </p:spTree>
    <p:extLst>
      <p:ext uri="{BB962C8B-B14F-4D97-AF65-F5344CB8AC3E}">
        <p14:creationId xmlns:p14="http://schemas.microsoft.com/office/powerpoint/2010/main" val="16420367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82133"/>
            <a:ext cx="9601196" cy="912842"/>
          </a:xfrm>
        </p:spPr>
        <p:txBody>
          <a:bodyPr>
            <a:normAutofit/>
          </a:bodyPr>
          <a:lstStyle/>
          <a:p>
            <a:r>
              <a:rPr lang="en-AU" sz="2400" smtClean="0"/>
              <a:t>Children</a:t>
            </a:r>
            <a:endParaRPr lang="en-AU" sz="2400" dirty="0"/>
          </a:p>
        </p:txBody>
      </p:sp>
      <p:sp>
        <p:nvSpPr>
          <p:cNvPr id="3" name="Content Placeholder 2"/>
          <p:cNvSpPr>
            <a:spLocks noGrp="1"/>
          </p:cNvSpPr>
          <p:nvPr>
            <p:ph idx="1"/>
          </p:nvPr>
        </p:nvSpPr>
        <p:spPr>
          <a:xfrm>
            <a:off x="1295401" y="1894976"/>
            <a:ext cx="9601196" cy="3980892"/>
          </a:xfrm>
        </p:spPr>
        <p:txBody>
          <a:bodyPr>
            <a:normAutofit fontScale="85000" lnSpcReduction="10000"/>
          </a:bodyPr>
          <a:lstStyle/>
          <a:p>
            <a:r>
              <a:rPr lang="en-AU" dirty="0" smtClean="0"/>
              <a:t>Exposing children to animal cruelty may desensitise them against all forms of violence.</a:t>
            </a:r>
          </a:p>
          <a:p>
            <a:pPr lvl="0"/>
            <a:r>
              <a:rPr lang="en-AU" dirty="0" smtClean="0"/>
              <a:t>Children who experience abuse within the home to people or animals, are more likely to abuse animals or perform acts of violence towards people later in life. They are also more likely to experience behavioural problems such as bullying. </a:t>
            </a:r>
          </a:p>
          <a:p>
            <a:pPr lvl="0"/>
            <a:r>
              <a:rPr lang="en-AU" dirty="0" smtClean="0"/>
              <a:t>More than 1/3</a:t>
            </a:r>
            <a:r>
              <a:rPr lang="en-AU" baseline="30000" dirty="0" smtClean="0"/>
              <a:t>rd</a:t>
            </a:r>
            <a:r>
              <a:rPr lang="en-AU" dirty="0" smtClean="0"/>
              <a:t> of respondents (42% in Tong’s research) reported that children in DV households witnessed abuse to animals within the home –  this is obviously psychologically damaging, particularly when the child has a close bond with that animal and dangerous to the child who will often try to protect their animal.</a:t>
            </a:r>
          </a:p>
          <a:p>
            <a:pPr lvl="0"/>
            <a:r>
              <a:rPr lang="en-AU" dirty="0" smtClean="0"/>
              <a:t>Frank </a:t>
            </a:r>
            <a:r>
              <a:rPr lang="en-AU" dirty="0" err="1" smtClean="0"/>
              <a:t>Ascione</a:t>
            </a:r>
            <a:r>
              <a:rPr lang="en-AU" dirty="0" smtClean="0"/>
              <a:t> (from the US) – one of the most cited academics on the link between domestic violence and animal abuse. Much of his research focuses on children who grew up in houses where animal abuse occurred. Professor Mark DADDS from UNSW is doing similar research here in Australia.</a:t>
            </a:r>
          </a:p>
          <a:p>
            <a:endParaRPr lang="en-AU" dirty="0"/>
          </a:p>
        </p:txBody>
      </p:sp>
    </p:spTree>
    <p:extLst>
      <p:ext uri="{BB962C8B-B14F-4D97-AF65-F5344CB8AC3E}">
        <p14:creationId xmlns:p14="http://schemas.microsoft.com/office/powerpoint/2010/main" val="41257736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Educating young people</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Carl </a:t>
            </a:r>
            <a:r>
              <a:rPr lang="en-AU" dirty="0" err="1" smtClean="0"/>
              <a:t>Coorey-Ewings</a:t>
            </a:r>
            <a:r>
              <a:rPr lang="en-AU" dirty="0" smtClean="0"/>
              <a:t> from Trinity Grammar did his final year </a:t>
            </a:r>
            <a:r>
              <a:rPr lang="en-AU" dirty="0" err="1" smtClean="0"/>
              <a:t>Baccaluarette</a:t>
            </a:r>
            <a:r>
              <a:rPr lang="en-AU" dirty="0" smtClean="0"/>
              <a:t> on this topic last year. He wrote a paper and did a presentation to his peers titled “Animals – the Silent Victims of Domestic and Family Violence”. </a:t>
            </a:r>
          </a:p>
          <a:p>
            <a:r>
              <a:rPr lang="en-AU" dirty="0" smtClean="0"/>
              <a:t>Visits to Farm Sanctuaries such as Where Pigs Fly and Peanuts Funny Farm in NSW and Edgars Mission in Vic.</a:t>
            </a:r>
          </a:p>
          <a:p>
            <a:r>
              <a:rPr lang="en-AU" dirty="0" err="1" smtClean="0"/>
              <a:t>Thinkkind</a:t>
            </a:r>
            <a:r>
              <a:rPr lang="en-AU" dirty="0" smtClean="0"/>
              <a:t> (</a:t>
            </a:r>
            <a:r>
              <a:rPr lang="en-AU" dirty="0" smtClean="0">
                <a:hlinkClick r:id="rId3"/>
              </a:rPr>
              <a:t>www.thinkkind.org</a:t>
            </a:r>
            <a:r>
              <a:rPr lang="en-AU" dirty="0" smtClean="0"/>
              <a:t>) – free resource centre in Australia for teachers and parents who’s aim is to build a more compassionate and sustainable world through humane education.</a:t>
            </a:r>
          </a:p>
          <a:p>
            <a:r>
              <a:rPr lang="en-AU" dirty="0" smtClean="0"/>
              <a:t>RSPCA have many programs for young people and are aligned with programs such as Headspace (Matt French is a good contact).</a:t>
            </a:r>
            <a:endParaRPr lang="en-AU" dirty="0"/>
          </a:p>
        </p:txBody>
      </p:sp>
    </p:spTree>
    <p:extLst>
      <p:ext uri="{BB962C8B-B14F-4D97-AF65-F5344CB8AC3E}">
        <p14:creationId xmlns:p14="http://schemas.microsoft.com/office/powerpoint/2010/main" val="32413229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Elderly</a:t>
            </a:r>
            <a:endParaRPr lang="en-AU" dirty="0"/>
          </a:p>
        </p:txBody>
      </p:sp>
      <p:sp>
        <p:nvSpPr>
          <p:cNvPr id="3" name="Content Placeholder 2"/>
          <p:cNvSpPr>
            <a:spLocks noGrp="1"/>
          </p:cNvSpPr>
          <p:nvPr>
            <p:ph idx="1"/>
          </p:nvPr>
        </p:nvSpPr>
        <p:spPr/>
        <p:txBody>
          <a:bodyPr/>
          <a:lstStyle/>
          <a:p>
            <a:r>
              <a:rPr lang="en-AU" dirty="0" smtClean="0"/>
              <a:t>May not be able to care for their animals adequately, or neglecting themselves in order to care for their pets. They are at risk of being exploited by those who would take advantage of their attachment to pets.</a:t>
            </a:r>
          </a:p>
          <a:p>
            <a:r>
              <a:rPr lang="en-AU" dirty="0" smtClean="0"/>
              <a:t>Many nursing homes don’t allow pets.</a:t>
            </a:r>
          </a:p>
          <a:p>
            <a:r>
              <a:rPr lang="en-AU" dirty="0" smtClean="0"/>
              <a:t>RSPCA’s program POOPS (Pets of Older People)</a:t>
            </a:r>
          </a:p>
          <a:p>
            <a:r>
              <a:rPr lang="en-AU" dirty="0" smtClean="0"/>
              <a:t>Sydney </a:t>
            </a:r>
            <a:r>
              <a:rPr lang="en-AU" dirty="0" err="1" smtClean="0"/>
              <a:t>Uni</a:t>
            </a:r>
            <a:r>
              <a:rPr lang="en-AU" dirty="0" smtClean="0"/>
              <a:t> Vets – community program where new vet student’s walk elderly people’s pets in need.</a:t>
            </a:r>
            <a:endParaRPr lang="en-AU" dirty="0"/>
          </a:p>
        </p:txBody>
      </p:sp>
    </p:spTree>
    <p:extLst>
      <p:ext uri="{BB962C8B-B14F-4D97-AF65-F5344CB8AC3E}">
        <p14:creationId xmlns:p14="http://schemas.microsoft.com/office/powerpoint/2010/main" val="24531893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How can you help ?</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We (WDVCAS </a:t>
            </a:r>
            <a:r>
              <a:rPr lang="en-AU" dirty="0" err="1" smtClean="0"/>
              <a:t>etc</a:t>
            </a:r>
            <a:r>
              <a:rPr lang="en-AU" dirty="0" smtClean="0"/>
              <a:t>) can help make referrals to Victim’s Services – to help with costs of boarding animals.</a:t>
            </a:r>
          </a:p>
          <a:p>
            <a:r>
              <a:rPr lang="en-AU" dirty="0" smtClean="0"/>
              <a:t>When the DVSAT Q’s are asked again – when considering Q5 (re harm to pets) be mindful that many people feel more comfortable with services other than police.</a:t>
            </a:r>
          </a:p>
          <a:p>
            <a:r>
              <a:rPr lang="en-AU" dirty="0" smtClean="0"/>
              <a:t>Do not down play the crucial importance of an animal to some domestic violence survivors.</a:t>
            </a:r>
          </a:p>
          <a:p>
            <a:r>
              <a:rPr lang="en-AU" dirty="0" smtClean="0"/>
              <a:t>Assist with inclusion of pets on property recovery orders.</a:t>
            </a:r>
          </a:p>
          <a:p>
            <a:r>
              <a:rPr lang="en-AU" dirty="0" smtClean="0"/>
              <a:t>Remember that your intervention about this issue (and provision of available resources) could be the difference between a woman leaving or staying in her relationship.</a:t>
            </a:r>
            <a:endParaRPr lang="en-AU" dirty="0"/>
          </a:p>
        </p:txBody>
      </p:sp>
    </p:spTree>
    <p:extLst>
      <p:ext uri="{BB962C8B-B14F-4D97-AF65-F5344CB8AC3E}">
        <p14:creationId xmlns:p14="http://schemas.microsoft.com/office/powerpoint/2010/main" val="27443251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Can you help </a:t>
            </a:r>
            <a:r>
              <a:rPr lang="en-AU" dirty="0" err="1" smtClean="0"/>
              <a:t>etc</a:t>
            </a:r>
            <a:r>
              <a:rPr lang="en-AU" dirty="0" smtClean="0"/>
              <a:t> ?</a:t>
            </a:r>
            <a:endParaRPr lang="en-AU" dirty="0"/>
          </a:p>
        </p:txBody>
      </p:sp>
      <p:sp>
        <p:nvSpPr>
          <p:cNvPr id="3" name="Content Placeholder 2"/>
          <p:cNvSpPr>
            <a:spLocks noGrp="1"/>
          </p:cNvSpPr>
          <p:nvPr>
            <p:ph idx="1"/>
          </p:nvPr>
        </p:nvSpPr>
        <p:spPr/>
        <p:txBody>
          <a:bodyPr/>
          <a:lstStyle/>
          <a:p>
            <a:r>
              <a:rPr lang="en-AU" dirty="0" smtClean="0"/>
              <a:t>Applications via Victim Services for cameras at home.</a:t>
            </a:r>
          </a:p>
          <a:p>
            <a:r>
              <a:rPr lang="en-AU" dirty="0" smtClean="0"/>
              <a:t>Ensure that victim obtain counselling – many feel overwhelming guilt about not being able to protect their animals.</a:t>
            </a:r>
          </a:p>
          <a:p>
            <a:r>
              <a:rPr lang="en-AU" dirty="0" smtClean="0"/>
              <a:t>Help with safety planning for pets.</a:t>
            </a:r>
          </a:p>
          <a:p>
            <a:r>
              <a:rPr lang="en-AU" dirty="0" smtClean="0"/>
              <a:t>Put the work in – there is a definite gap in the system so it will often take perseverance and time.</a:t>
            </a:r>
            <a:endParaRPr lang="en-AU" dirty="0"/>
          </a:p>
        </p:txBody>
      </p:sp>
    </p:spTree>
    <p:extLst>
      <p:ext uri="{BB962C8B-B14F-4D97-AF65-F5344CB8AC3E}">
        <p14:creationId xmlns:p14="http://schemas.microsoft.com/office/powerpoint/2010/main" val="37940358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human / animal bond</a:t>
            </a:r>
            <a:endParaRPr lang="en-AU"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015038" y="1047750"/>
            <a:ext cx="4276725" cy="4762500"/>
          </a:xfrm>
        </p:spPr>
      </p:pic>
      <p:sp>
        <p:nvSpPr>
          <p:cNvPr id="5" name="Text Placeholder 4"/>
          <p:cNvSpPr>
            <a:spLocks noGrp="1"/>
          </p:cNvSpPr>
          <p:nvPr>
            <p:ph type="body" sz="half" idx="2"/>
          </p:nvPr>
        </p:nvSpPr>
        <p:spPr/>
        <p:txBody>
          <a:bodyPr/>
          <a:lstStyle/>
          <a:p>
            <a:pPr marL="285750" indent="-285750">
              <a:buFont typeface="Arial" panose="020B0604020202020204" pitchFamily="34" charset="0"/>
              <a:buChar char="•"/>
            </a:pPr>
            <a:r>
              <a:rPr lang="en-AU" dirty="0" smtClean="0"/>
              <a:t>Pets are often treasured sources of emotional support, unconditional love and stability for abused partners and children.</a:t>
            </a:r>
          </a:p>
          <a:p>
            <a:pPr marL="285750" indent="-285750">
              <a:buFont typeface="Arial" panose="020B0604020202020204" pitchFamily="34" charset="0"/>
              <a:buChar char="•"/>
            </a:pPr>
            <a:r>
              <a:rPr lang="en-AU" dirty="0" smtClean="0"/>
              <a:t>But this bond is often exploited by abusers…in fact, perpetrators will often target a particular animal who their partner / child is most attached to.</a:t>
            </a:r>
            <a:endParaRPr lang="en-AU" dirty="0"/>
          </a:p>
        </p:txBody>
      </p:sp>
    </p:spTree>
    <p:extLst>
      <p:ext uri="{BB962C8B-B14F-4D97-AF65-F5344CB8AC3E}">
        <p14:creationId xmlns:p14="http://schemas.microsoft.com/office/powerpoint/2010/main" val="27028984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“The Link” ?</a:t>
            </a:r>
            <a:endParaRPr lang="en-AU" dirty="0"/>
          </a:p>
        </p:txBody>
      </p:sp>
      <p:pic>
        <p:nvPicPr>
          <p:cNvPr id="4" name="Content Placeholder 3"/>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2540000" y="3072606"/>
            <a:ext cx="2235200" cy="2286000"/>
          </a:xfrm>
        </p:spPr>
      </p:pic>
      <p:sp>
        <p:nvSpPr>
          <p:cNvPr id="5" name="Content Placeholder 4"/>
          <p:cNvSpPr>
            <a:spLocks noGrp="1"/>
          </p:cNvSpPr>
          <p:nvPr>
            <p:ph sz="half" idx="2"/>
          </p:nvPr>
        </p:nvSpPr>
        <p:spPr/>
        <p:txBody>
          <a:bodyPr/>
          <a:lstStyle/>
          <a:p>
            <a:r>
              <a:rPr lang="en-AU" dirty="0" smtClean="0"/>
              <a:t>Abuse is often cyclical and inter-generational.</a:t>
            </a:r>
          </a:p>
          <a:p>
            <a:r>
              <a:rPr lang="en-AU" dirty="0" smtClean="0"/>
              <a:t>The earlier professionals can intervene to break the cycles of violence, the higher rates of success.</a:t>
            </a:r>
            <a:endParaRPr lang="en-AU" dirty="0"/>
          </a:p>
        </p:txBody>
      </p:sp>
    </p:spTree>
    <p:extLst>
      <p:ext uri="{BB962C8B-B14F-4D97-AF65-F5344CB8AC3E}">
        <p14:creationId xmlns:p14="http://schemas.microsoft.com/office/powerpoint/2010/main" val="17931239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000" b="1" dirty="0" smtClean="0"/>
              <a:t>What organisations / programs are available in NSW ?</a:t>
            </a:r>
            <a:endParaRPr lang="en-AU" sz="2000" b="1" dirty="0"/>
          </a:p>
        </p:txBody>
      </p:sp>
      <p:sp>
        <p:nvSpPr>
          <p:cNvPr id="3" name="Content Placeholder 2"/>
          <p:cNvSpPr>
            <a:spLocks noGrp="1"/>
          </p:cNvSpPr>
          <p:nvPr>
            <p:ph idx="1"/>
          </p:nvPr>
        </p:nvSpPr>
        <p:spPr/>
        <p:txBody>
          <a:bodyPr>
            <a:normAutofit fontScale="92500" lnSpcReduction="20000"/>
          </a:bodyPr>
          <a:lstStyle/>
          <a:p>
            <a:r>
              <a:rPr lang="en-AU" dirty="0" smtClean="0"/>
              <a:t>RSPCA’s Safe Beds for Pets (and foster carers). </a:t>
            </a:r>
          </a:p>
          <a:p>
            <a:r>
              <a:rPr lang="en-AU" dirty="0" smtClean="0"/>
              <a:t>RSPCA are very aware of the DV/animal abuse link – “every animal has a human story”</a:t>
            </a:r>
          </a:p>
          <a:p>
            <a:r>
              <a:rPr lang="en-AU" dirty="0" smtClean="0"/>
              <a:t>Refuges accepting pets : Jewish House - Bondi, Roar (Families) and Jessie Street (for single females). Roar is run by DVSM who have great info about the link on their website </a:t>
            </a:r>
            <a:r>
              <a:rPr lang="en-AU" dirty="0"/>
              <a:t>(</a:t>
            </a:r>
            <a:r>
              <a:rPr lang="en-AU" dirty="0" smtClean="0"/>
              <a:t>www.dvnswsm.org.au)</a:t>
            </a:r>
          </a:p>
          <a:p>
            <a:r>
              <a:rPr lang="en-AU" dirty="0" smtClean="0"/>
              <a:t>Southern Cross Vets : Project Hope</a:t>
            </a:r>
          </a:p>
          <a:p>
            <a:r>
              <a:rPr lang="en-AU" dirty="0" smtClean="0"/>
              <a:t>Paws and Recover</a:t>
            </a:r>
          </a:p>
          <a:p>
            <a:r>
              <a:rPr lang="en-AU" dirty="0" smtClean="0"/>
              <a:t>Pets In the Park and Living Ruff for people experiencing homelessness.</a:t>
            </a:r>
          </a:p>
          <a:p>
            <a:r>
              <a:rPr lang="en-AU" dirty="0" smtClean="0"/>
              <a:t>Team Dog – charity which works to assist pet owning families in times of crisis.</a:t>
            </a:r>
          </a:p>
          <a:p>
            <a:endParaRPr lang="en-AU" dirty="0" smtClean="0"/>
          </a:p>
        </p:txBody>
      </p:sp>
    </p:spTree>
    <p:extLst>
      <p:ext uri="{BB962C8B-B14F-4D97-AF65-F5344CB8AC3E}">
        <p14:creationId xmlns:p14="http://schemas.microsoft.com/office/powerpoint/2010/main" val="39703785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400" dirty="0" smtClean="0"/>
              <a:t>Other organisations Australia wide </a:t>
            </a:r>
            <a:endParaRPr lang="en-AU" sz="2400" dirty="0"/>
          </a:p>
        </p:txBody>
      </p:sp>
      <p:sp>
        <p:nvSpPr>
          <p:cNvPr id="3" name="Content Placeholder 2"/>
          <p:cNvSpPr>
            <a:spLocks noGrp="1"/>
          </p:cNvSpPr>
          <p:nvPr>
            <p:ph idx="1"/>
          </p:nvPr>
        </p:nvSpPr>
        <p:spPr>
          <a:xfrm>
            <a:off x="1138990" y="1865114"/>
            <a:ext cx="9601196" cy="3794185"/>
          </a:xfrm>
        </p:spPr>
        <p:txBody>
          <a:bodyPr>
            <a:normAutofit fontScale="92500"/>
          </a:bodyPr>
          <a:lstStyle/>
          <a:p>
            <a:r>
              <a:rPr lang="en-AU" sz="2200" dirty="0" smtClean="0"/>
              <a:t>Lucy’s Project (</a:t>
            </a:r>
            <a:r>
              <a:rPr lang="en-AU" sz="2200" dirty="0" smtClean="0">
                <a:hlinkClick r:id="rId3"/>
              </a:rPr>
              <a:t>www.lucysproject.com</a:t>
            </a:r>
            <a:r>
              <a:rPr lang="en-AU" sz="2200" dirty="0" smtClean="0"/>
              <a:t>). Join us on </a:t>
            </a:r>
            <a:r>
              <a:rPr lang="en-AU" sz="2200" dirty="0" err="1" smtClean="0"/>
              <a:t>facebook</a:t>
            </a:r>
            <a:r>
              <a:rPr lang="en-AU" sz="2200" dirty="0" smtClean="0"/>
              <a:t>.</a:t>
            </a:r>
          </a:p>
          <a:p>
            <a:r>
              <a:rPr lang="en-AU" sz="2200" dirty="0" smtClean="0"/>
              <a:t>My Saving Grace (</a:t>
            </a:r>
            <a:r>
              <a:rPr lang="en-AU" sz="2200" dirty="0" smtClean="0">
                <a:hlinkClick r:id="rId4"/>
              </a:rPr>
              <a:t>www.mysavinggrace.org.au</a:t>
            </a:r>
            <a:r>
              <a:rPr lang="en-AU" sz="2200" dirty="0" smtClean="0"/>
              <a:t>)</a:t>
            </a:r>
          </a:p>
          <a:p>
            <a:r>
              <a:rPr lang="en-AU" sz="2200" dirty="0" smtClean="0"/>
              <a:t>Pets In Peril – part of the Eastern Domestic Violence Service (EDVOS) in Melbourne.</a:t>
            </a:r>
          </a:p>
          <a:p>
            <a:r>
              <a:rPr lang="en-AU" sz="2200" dirty="0" smtClean="0"/>
              <a:t>The Love, Hope and Gratitude Foundation in SA – founded by DV survivor Glyn Scott</a:t>
            </a:r>
          </a:p>
          <a:p>
            <a:r>
              <a:rPr lang="en-AU" sz="2200" dirty="0" smtClean="0"/>
              <a:t>Animals Defenders Office – working with CLC’s in NSW and ACT</a:t>
            </a:r>
          </a:p>
          <a:p>
            <a:r>
              <a:rPr lang="en-AU" sz="2200" dirty="0" smtClean="0"/>
              <a:t>Patricia Giles Centre in WA – fostering program</a:t>
            </a:r>
          </a:p>
          <a:p>
            <a:r>
              <a:rPr lang="en-AU" sz="2200" dirty="0" smtClean="0"/>
              <a:t>Pets In Crisis in QLD, affiliated with DV Connect. Foster care network</a:t>
            </a:r>
          </a:p>
          <a:p>
            <a:r>
              <a:rPr lang="en-AU" sz="2200" dirty="0" smtClean="0"/>
              <a:t>Safe Pets, Safe Families – Keeping People and Their Pets Together – in SA.</a:t>
            </a:r>
          </a:p>
          <a:p>
            <a:pPr marL="0" indent="0">
              <a:buNone/>
            </a:pPr>
            <a:endParaRPr lang="en-AU" sz="2200" dirty="0" smtClean="0"/>
          </a:p>
          <a:p>
            <a:endParaRPr lang="en-AU" dirty="0"/>
          </a:p>
        </p:txBody>
      </p:sp>
    </p:spTree>
    <p:extLst>
      <p:ext uri="{BB962C8B-B14F-4D97-AF65-F5344CB8AC3E}">
        <p14:creationId xmlns:p14="http://schemas.microsoft.com/office/powerpoint/2010/main" val="7691262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400" dirty="0" smtClean="0"/>
              <a:t>And Internationally…</a:t>
            </a:r>
            <a:endParaRPr lang="en-AU" sz="2400" dirty="0"/>
          </a:p>
        </p:txBody>
      </p:sp>
      <p:sp>
        <p:nvSpPr>
          <p:cNvPr id="3" name="Content Placeholder 2"/>
          <p:cNvSpPr>
            <a:spLocks noGrp="1"/>
          </p:cNvSpPr>
          <p:nvPr>
            <p:ph idx="1"/>
          </p:nvPr>
        </p:nvSpPr>
        <p:spPr/>
        <p:txBody>
          <a:bodyPr>
            <a:normAutofit lnSpcReduction="10000"/>
          </a:bodyPr>
          <a:lstStyle/>
          <a:p>
            <a:r>
              <a:rPr lang="en-AU" dirty="0"/>
              <a:t>The Link </a:t>
            </a:r>
            <a:r>
              <a:rPr lang="en-AU" dirty="0" err="1"/>
              <a:t>Coaltion</a:t>
            </a:r>
            <a:r>
              <a:rPr lang="en-AU" dirty="0"/>
              <a:t> (</a:t>
            </a:r>
            <a:r>
              <a:rPr lang="en-AU" dirty="0">
                <a:hlinkClick r:id="rId2"/>
              </a:rPr>
              <a:t>www.nationallinkcoalition.org</a:t>
            </a:r>
            <a:r>
              <a:rPr lang="en-AU" dirty="0"/>
              <a:t>). (working together to stop violence against </a:t>
            </a:r>
            <a:r>
              <a:rPr lang="en-AU" dirty="0" smtClean="0"/>
              <a:t>people and animals) </a:t>
            </a:r>
            <a:r>
              <a:rPr lang="en-AU" dirty="0"/>
              <a:t>Incredible resource from the US. </a:t>
            </a:r>
          </a:p>
          <a:p>
            <a:r>
              <a:rPr lang="en-AU" dirty="0"/>
              <a:t>National Law Enforcement Centre for Animal Abuse – US</a:t>
            </a:r>
          </a:p>
          <a:p>
            <a:r>
              <a:rPr lang="en-AU" dirty="0"/>
              <a:t>The Links Group, UK (</a:t>
            </a:r>
            <a:r>
              <a:rPr lang="en-AU" dirty="0">
                <a:hlinkClick r:id="rId3"/>
              </a:rPr>
              <a:t>www.thelinksgroup.org.uk</a:t>
            </a:r>
            <a:r>
              <a:rPr lang="en-AU" dirty="0"/>
              <a:t>) – multi </a:t>
            </a:r>
            <a:r>
              <a:rPr lang="en-AU" dirty="0" smtClean="0"/>
              <a:t>agency </a:t>
            </a:r>
            <a:r>
              <a:rPr lang="en-AU" dirty="0"/>
              <a:t>group that promotes the welfare and safety of vulnerable children, animals and adults so they are free from violence and abuse.</a:t>
            </a:r>
          </a:p>
          <a:p>
            <a:r>
              <a:rPr lang="en-AU" dirty="0"/>
              <a:t>SAF-T (Sheltering Animals and Families together) – </a:t>
            </a:r>
            <a:r>
              <a:rPr lang="en-AU" dirty="0" smtClean="0"/>
              <a:t>fantastic, practical </a:t>
            </a:r>
            <a:r>
              <a:rPr lang="en-AU" dirty="0"/>
              <a:t>resource about setting up animal friendly refuges. Founded by Allie Phillips – former Prosecuting Attorney from Michigan</a:t>
            </a:r>
          </a:p>
        </p:txBody>
      </p:sp>
    </p:spTree>
    <p:extLst>
      <p:ext uri="{BB962C8B-B14F-4D97-AF65-F5344CB8AC3E}">
        <p14:creationId xmlns:p14="http://schemas.microsoft.com/office/powerpoint/2010/main" val="36078754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AU" dirty="0" smtClean="0"/>
              <a:t>Recording &amp; Sharing animal abuse incidents.</a:t>
            </a:r>
            <a:endParaRPr lang="en-AU" dirty="0"/>
          </a:p>
        </p:txBody>
      </p:sp>
      <p:pic>
        <p:nvPicPr>
          <p:cNvPr id="11" name="Content Placeholder 10"/>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418138" y="1519787"/>
            <a:ext cx="5470525" cy="3818426"/>
          </a:xfrm>
        </p:spPr>
      </p:pic>
      <p:sp>
        <p:nvSpPr>
          <p:cNvPr id="10" name="Text Placeholder 9"/>
          <p:cNvSpPr>
            <a:spLocks noGrp="1"/>
          </p:cNvSpPr>
          <p:nvPr>
            <p:ph type="body" sz="half" idx="2"/>
          </p:nvPr>
        </p:nvSpPr>
        <p:spPr/>
        <p:txBody>
          <a:bodyPr/>
          <a:lstStyle/>
          <a:p>
            <a:r>
              <a:rPr lang="en-AU" dirty="0"/>
              <a:t>1.1.2016, the FBI started collating and collecting figures about animal abuse due to its indicator of violent offences, including domestic violence. Animal abuse in the USA is now classed as a felony for the same reason</a:t>
            </a:r>
            <a:r>
              <a:rPr lang="en-AU" dirty="0" smtClean="0"/>
              <a:t>.</a:t>
            </a:r>
          </a:p>
          <a:p>
            <a:r>
              <a:rPr lang="en-AU" dirty="0" smtClean="0"/>
              <a:t>There is currently no animal abuse register in Australia but there should be ! </a:t>
            </a:r>
            <a:endParaRPr lang="en-AU" dirty="0"/>
          </a:p>
          <a:p>
            <a:endParaRPr lang="en-AU" dirty="0"/>
          </a:p>
        </p:txBody>
      </p:sp>
    </p:spTree>
    <p:extLst>
      <p:ext uri="{BB962C8B-B14F-4D97-AF65-F5344CB8AC3E}">
        <p14:creationId xmlns:p14="http://schemas.microsoft.com/office/powerpoint/2010/main" val="31283127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AU" dirty="0" smtClean="0"/>
              <a:t>Safety Planning for PINOPs with Pets</a:t>
            </a:r>
            <a:endParaRPr lang="en-AU" dirty="0"/>
          </a:p>
        </p:txBody>
      </p:sp>
      <p:sp>
        <p:nvSpPr>
          <p:cNvPr id="4" name="Content Placeholder 3"/>
          <p:cNvSpPr>
            <a:spLocks noGrp="1"/>
          </p:cNvSpPr>
          <p:nvPr>
            <p:ph idx="1"/>
          </p:nvPr>
        </p:nvSpPr>
        <p:spPr/>
        <p:txBody>
          <a:bodyPr/>
          <a:lstStyle/>
          <a:p>
            <a:r>
              <a:rPr lang="en-AU" dirty="0" smtClean="0"/>
              <a:t>Micro-chipping – do not change to new address (find alternative)</a:t>
            </a:r>
          </a:p>
          <a:p>
            <a:r>
              <a:rPr lang="en-AU" dirty="0" smtClean="0"/>
              <a:t>Gather together vet paperwork, medication, registration forms </a:t>
            </a:r>
            <a:r>
              <a:rPr lang="en-AU" dirty="0" err="1" smtClean="0"/>
              <a:t>etc</a:t>
            </a:r>
            <a:endParaRPr lang="en-AU" dirty="0" smtClean="0"/>
          </a:p>
          <a:p>
            <a:r>
              <a:rPr lang="en-AU" dirty="0" smtClean="0"/>
              <a:t>Find them a safe place ahead of time, one that the perpetrator will not seek out.</a:t>
            </a:r>
            <a:endParaRPr lang="en-AU" dirty="0"/>
          </a:p>
        </p:txBody>
      </p:sp>
    </p:spTree>
    <p:extLst>
      <p:ext uri="{BB962C8B-B14F-4D97-AF65-F5344CB8AC3E}">
        <p14:creationId xmlns:p14="http://schemas.microsoft.com/office/powerpoint/2010/main" val="19807015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Use your influence</a:t>
            </a:r>
            <a:endParaRPr lang="en-AU" dirty="0"/>
          </a:p>
        </p:txBody>
      </p:sp>
      <p:sp>
        <p:nvSpPr>
          <p:cNvPr id="3" name="Content Placeholder 2"/>
          <p:cNvSpPr>
            <a:spLocks noGrp="1"/>
          </p:cNvSpPr>
          <p:nvPr>
            <p:ph idx="1"/>
          </p:nvPr>
        </p:nvSpPr>
        <p:spPr/>
        <p:txBody>
          <a:bodyPr/>
          <a:lstStyle/>
          <a:p>
            <a:r>
              <a:rPr lang="en-AU" dirty="0" smtClean="0"/>
              <a:t>Create change from within in an organisation which may need further education / awareness raising about this topic.</a:t>
            </a:r>
          </a:p>
          <a:p>
            <a:r>
              <a:rPr lang="en-AU" dirty="0" smtClean="0"/>
              <a:t>Raise topic at any meetings you are part of to see what you can collectively do.</a:t>
            </a:r>
          </a:p>
          <a:p>
            <a:r>
              <a:rPr lang="en-AU" dirty="0" smtClean="0"/>
              <a:t>Do you know of grants available for a program which may assist (such as a fostering program) – consider fostering yourself !</a:t>
            </a:r>
          </a:p>
          <a:p>
            <a:r>
              <a:rPr lang="en-AU" dirty="0" smtClean="0"/>
              <a:t>Submissions ?</a:t>
            </a:r>
            <a:endParaRPr lang="en-AU" dirty="0"/>
          </a:p>
          <a:p>
            <a:endParaRPr lang="en-AU" dirty="0"/>
          </a:p>
        </p:txBody>
      </p:sp>
    </p:spTree>
    <p:extLst>
      <p:ext uri="{BB962C8B-B14F-4D97-AF65-F5344CB8AC3E}">
        <p14:creationId xmlns:p14="http://schemas.microsoft.com/office/powerpoint/2010/main" val="20460281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Why should we care about animals in a DV context ?</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Many victims will not go forward with the prosecution of their abuser but animal cruelty charges may mean that the perpetrator receives some form of “penalty” or intervention which may assist.</a:t>
            </a:r>
          </a:p>
          <a:p>
            <a:r>
              <a:rPr lang="en-AU" dirty="0" smtClean="0"/>
              <a:t>Neighbours are more likely to report suspected animal abuse/neglect than child welfare, DV or elder abuse, making the organisation taking report (RSPCA </a:t>
            </a:r>
            <a:r>
              <a:rPr lang="en-AU" dirty="0" err="1" smtClean="0"/>
              <a:t>etc</a:t>
            </a:r>
            <a:r>
              <a:rPr lang="en-AU" dirty="0" smtClean="0"/>
              <a:t>), the “first responder” for a family in crisis.</a:t>
            </a:r>
          </a:p>
          <a:p>
            <a:r>
              <a:rPr lang="en-AU" dirty="0"/>
              <a:t>A</a:t>
            </a:r>
            <a:r>
              <a:rPr lang="en-AU" dirty="0" smtClean="0"/>
              <a:t>nimals are voiceless and (like </a:t>
            </a:r>
            <a:r>
              <a:rPr lang="en-AU" dirty="0"/>
              <a:t>children and the </a:t>
            </a:r>
            <a:r>
              <a:rPr lang="en-AU" dirty="0" smtClean="0"/>
              <a:t>elderly) vulnerable and rely on us.</a:t>
            </a:r>
          </a:p>
          <a:p>
            <a:r>
              <a:rPr lang="en-AU" dirty="0" smtClean="0"/>
              <a:t>Interest in animal law is increasing world wide – dedicated courts in the US, “animal police” in New York and the Netherlands. </a:t>
            </a:r>
          </a:p>
          <a:p>
            <a:pPr marL="0" indent="0">
              <a:buNone/>
            </a:pPr>
            <a:r>
              <a:rPr lang="en-AU" dirty="0" smtClean="0"/>
              <a:t> </a:t>
            </a:r>
          </a:p>
          <a:p>
            <a:endParaRPr lang="en-AU" dirty="0"/>
          </a:p>
        </p:txBody>
      </p:sp>
    </p:spTree>
    <p:extLst>
      <p:ext uri="{BB962C8B-B14F-4D97-AF65-F5344CB8AC3E}">
        <p14:creationId xmlns:p14="http://schemas.microsoft.com/office/powerpoint/2010/main" val="37075205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potential role of vets</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Dr Lydia Tong – 2015 research of 1300 people.</a:t>
            </a:r>
          </a:p>
          <a:p>
            <a:r>
              <a:rPr lang="en-AU" dirty="0" smtClean="0"/>
              <a:t>Dr Freda Scott-Park in the UK – chairman of The Links Group</a:t>
            </a:r>
          </a:p>
          <a:p>
            <a:r>
              <a:rPr lang="en-AU" dirty="0" smtClean="0"/>
              <a:t>Vets can identify non accidental injuries in pets and, in some countries like the UK, have DV info on hand.</a:t>
            </a:r>
          </a:p>
          <a:p>
            <a:r>
              <a:rPr lang="en-AU" dirty="0" smtClean="0"/>
              <a:t>In some countries (NZ, Canada and some states in the US), vets are mandatory reporters when they suspect that DV is happening in the family home.</a:t>
            </a:r>
          </a:p>
          <a:p>
            <a:r>
              <a:rPr lang="en-AU" dirty="0" smtClean="0"/>
              <a:t>Dr Tong’s study – 65% of respondents wanted the vets help in reporting abuse of their pet to RSPCA or police, 76% would want help from vet to find shelter for their animals, 88% believed that “vets should be legally required to report suspected animal abuse to RSPCA or police, 96% felt that vets should share animal abuse info with police /</a:t>
            </a:r>
            <a:r>
              <a:rPr lang="en-AU" dirty="0" err="1" smtClean="0"/>
              <a:t>rspca</a:t>
            </a:r>
            <a:r>
              <a:rPr lang="en-AU" dirty="0" smtClean="0"/>
              <a:t>.</a:t>
            </a:r>
            <a:endParaRPr lang="en-AU" dirty="0"/>
          </a:p>
        </p:txBody>
      </p:sp>
    </p:spTree>
    <p:extLst>
      <p:ext uri="{BB962C8B-B14F-4D97-AF65-F5344CB8AC3E}">
        <p14:creationId xmlns:p14="http://schemas.microsoft.com/office/powerpoint/2010/main" val="29710609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Role of Vets (</a:t>
            </a:r>
            <a:r>
              <a:rPr lang="en-AU" dirty="0" err="1" smtClean="0"/>
              <a:t>cont</a:t>
            </a:r>
            <a:r>
              <a:rPr lang="en-AU" dirty="0" smtClean="0"/>
              <a:t>’)</a:t>
            </a:r>
            <a:endParaRPr lang="en-AU" dirty="0"/>
          </a:p>
        </p:txBody>
      </p:sp>
      <p:sp>
        <p:nvSpPr>
          <p:cNvPr id="3" name="Content Placeholder 2"/>
          <p:cNvSpPr>
            <a:spLocks noGrp="1"/>
          </p:cNvSpPr>
          <p:nvPr>
            <p:ph idx="1"/>
          </p:nvPr>
        </p:nvSpPr>
        <p:spPr/>
        <p:txBody>
          <a:bodyPr/>
          <a:lstStyle/>
          <a:p>
            <a:r>
              <a:rPr lang="en-AU" dirty="0" smtClean="0"/>
              <a:t>In Dr Tong’s study – when animal is injured as a result of abuse, 13/224 abuser took animal to vet, 57/224 victims took animal to vet, 6/224 had someone else take animal to vet, 155/224 did not take animal to vet.</a:t>
            </a:r>
          </a:p>
          <a:p>
            <a:r>
              <a:rPr lang="en-AU" dirty="0" smtClean="0"/>
              <a:t>Why not ? Afraid abuse would be reported to RSPCA / police, fear of retribution, lack of funds / transportation, feelings of shame for not having vaccinations </a:t>
            </a:r>
            <a:r>
              <a:rPr lang="en-AU" dirty="0" err="1" smtClean="0"/>
              <a:t>etc</a:t>
            </a:r>
            <a:r>
              <a:rPr lang="en-AU" dirty="0" smtClean="0"/>
              <a:t> up to date, fear of being judged by vet.</a:t>
            </a:r>
          </a:p>
          <a:p>
            <a:r>
              <a:rPr lang="en-AU" dirty="0" smtClean="0"/>
              <a:t>Therefore, it is important to link up with a vet who is familiar with DV – Southern Cross, St Peters.</a:t>
            </a:r>
            <a:endParaRPr lang="en-AU" dirty="0"/>
          </a:p>
        </p:txBody>
      </p:sp>
    </p:spTree>
    <p:extLst>
      <p:ext uri="{BB962C8B-B14F-4D97-AF65-F5344CB8AC3E}">
        <p14:creationId xmlns:p14="http://schemas.microsoft.com/office/powerpoint/2010/main" val="33779126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mtClean="0"/>
              <a:t>What are the barriers ?</a:t>
            </a:r>
            <a:endParaRPr lang="en-AU" dirty="0"/>
          </a:p>
        </p:txBody>
      </p:sp>
      <p:sp>
        <p:nvSpPr>
          <p:cNvPr id="5" name="Content Placeholder 4"/>
          <p:cNvSpPr>
            <a:spLocks noGrp="1"/>
          </p:cNvSpPr>
          <p:nvPr>
            <p:ph idx="1"/>
          </p:nvPr>
        </p:nvSpPr>
        <p:spPr/>
        <p:txBody>
          <a:bodyPr>
            <a:normAutofit fontScale="92500" lnSpcReduction="20000"/>
          </a:bodyPr>
          <a:lstStyle/>
          <a:p>
            <a:r>
              <a:rPr lang="en-AU" dirty="0"/>
              <a:t>“It’s hard enough getting accommodation for women let alone having to worry about their animals”……</a:t>
            </a:r>
          </a:p>
          <a:p>
            <a:pPr lvl="0"/>
            <a:r>
              <a:rPr lang="en-AU" dirty="0"/>
              <a:t>“there are very few welfare agencies interested in the animal factor of DV as they are concentrating on the victim or the police are concentrating on the offender. Animals appear to slip through the cracks of the system.” (police prosecutor</a:t>
            </a:r>
            <a:r>
              <a:rPr lang="en-AU" dirty="0" smtClean="0"/>
              <a:t>)</a:t>
            </a:r>
          </a:p>
          <a:p>
            <a:pPr lvl="0"/>
            <a:r>
              <a:rPr lang="en-AU" dirty="0" smtClean="0"/>
              <a:t>Animal cruelty offences are harder to investigate as animals cannot speak.</a:t>
            </a:r>
          </a:p>
          <a:p>
            <a:pPr lvl="0"/>
            <a:r>
              <a:rPr lang="en-AU" dirty="0" smtClean="0"/>
              <a:t>For the same reason, they are easier to forget about</a:t>
            </a:r>
          </a:p>
          <a:p>
            <a:pPr lvl="0"/>
            <a:r>
              <a:rPr lang="en-AU" dirty="0" smtClean="0"/>
              <a:t>Lack of available pet friendly accommodation / refuges</a:t>
            </a:r>
          </a:p>
          <a:p>
            <a:pPr lvl="0"/>
            <a:r>
              <a:rPr lang="en-AU" dirty="0" smtClean="0"/>
              <a:t>Inadequate sentences for animal cruelty offences</a:t>
            </a:r>
          </a:p>
          <a:p>
            <a:pPr lvl="0"/>
            <a:r>
              <a:rPr lang="en-AU" dirty="0" smtClean="0"/>
              <a:t>Lack of perpetrator programs in Juvenile Justice / Corrective Services</a:t>
            </a:r>
            <a:endParaRPr lang="en-AU" dirty="0"/>
          </a:p>
          <a:p>
            <a:endParaRPr lang="en-AU" dirty="0"/>
          </a:p>
        </p:txBody>
      </p:sp>
    </p:spTree>
    <p:extLst>
      <p:ext uri="{BB962C8B-B14F-4D97-AF65-F5344CB8AC3E}">
        <p14:creationId xmlns:p14="http://schemas.microsoft.com/office/powerpoint/2010/main" val="530854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What is “The Link ?”</a:t>
            </a:r>
            <a:endParaRPr lang="en-AU" dirty="0"/>
          </a:p>
        </p:txBody>
      </p:sp>
      <p:pic>
        <p:nvPicPr>
          <p:cNvPr id="10" name="Content Placeholder 9"/>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298575" y="2640957"/>
            <a:ext cx="4718050" cy="3149298"/>
          </a:xfrm>
        </p:spPr>
      </p:pic>
      <p:sp>
        <p:nvSpPr>
          <p:cNvPr id="9" name="Content Placeholder 8"/>
          <p:cNvSpPr>
            <a:spLocks noGrp="1"/>
          </p:cNvSpPr>
          <p:nvPr>
            <p:ph sz="half" idx="2"/>
          </p:nvPr>
        </p:nvSpPr>
        <p:spPr/>
        <p:txBody>
          <a:bodyPr/>
          <a:lstStyle/>
          <a:p>
            <a:pPr lvl="0"/>
            <a:r>
              <a:rPr lang="en-US" dirty="0"/>
              <a:t>Animal abuse is strongly linked with Domestic and Family Violence (DFV)</a:t>
            </a:r>
          </a:p>
          <a:p>
            <a:endParaRPr lang="en-AU" dirty="0"/>
          </a:p>
        </p:txBody>
      </p:sp>
    </p:spTree>
    <p:extLst>
      <p:ext uri="{BB962C8B-B14F-4D97-AF65-F5344CB8AC3E}">
        <p14:creationId xmlns:p14="http://schemas.microsoft.com/office/powerpoint/2010/main" val="25674657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400" dirty="0" smtClean="0"/>
              <a:t>Barriers (continued)</a:t>
            </a:r>
            <a:endParaRPr lang="en-AU" sz="2400" dirty="0"/>
          </a:p>
        </p:txBody>
      </p:sp>
      <p:sp>
        <p:nvSpPr>
          <p:cNvPr id="3" name="Content Placeholder 2"/>
          <p:cNvSpPr>
            <a:spLocks noGrp="1"/>
          </p:cNvSpPr>
          <p:nvPr>
            <p:ph idx="1"/>
          </p:nvPr>
        </p:nvSpPr>
        <p:spPr/>
        <p:txBody>
          <a:bodyPr>
            <a:normAutofit fontScale="85000" lnSpcReduction="10000"/>
          </a:bodyPr>
          <a:lstStyle/>
          <a:p>
            <a:r>
              <a:rPr lang="en-AU" dirty="0" smtClean="0"/>
              <a:t>Animal cruelty in Australia often undetected / unreported and successful conviction rates are low. RSPCA and AWL are essentially charities and NSW Police are thinly spread. Perpetrators are aware of this and know that their animal abuse is unlikely to be discovered.</a:t>
            </a:r>
          </a:p>
          <a:p>
            <a:r>
              <a:rPr lang="en-AU" dirty="0" smtClean="0"/>
              <a:t>Police are only one part of the judicial system – everyone needs to understand this link and give it the importance it deserves.</a:t>
            </a:r>
          </a:p>
          <a:p>
            <a:r>
              <a:rPr lang="en-AU" dirty="0" smtClean="0"/>
              <a:t>Outside of the RSPCA and AWL, not all staff of other interested agencies (police, refuge workers, magistrates, lawyers are “animal people”.</a:t>
            </a:r>
          </a:p>
          <a:p>
            <a:r>
              <a:rPr lang="en-AU" dirty="0" smtClean="0"/>
              <a:t>Lack of options for offender’s pets – even easier to forget (no programs, question not asked when going into custody).</a:t>
            </a:r>
          </a:p>
          <a:p>
            <a:r>
              <a:rPr lang="en-AU" dirty="0" smtClean="0"/>
              <a:t>Increased use in drugs such as Ice has reportedly led to an increase in violence towards animals as well as serious neglect – forgetting to feed.</a:t>
            </a:r>
            <a:endParaRPr lang="en-AU" dirty="0"/>
          </a:p>
        </p:txBody>
      </p:sp>
    </p:spTree>
    <p:extLst>
      <p:ext uri="{BB962C8B-B14F-4D97-AF65-F5344CB8AC3E}">
        <p14:creationId xmlns:p14="http://schemas.microsoft.com/office/powerpoint/2010/main" val="33383529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And yet more barriers</a:t>
            </a:r>
            <a:endParaRPr lang="en-AU" dirty="0"/>
          </a:p>
        </p:txBody>
      </p:sp>
      <p:sp>
        <p:nvSpPr>
          <p:cNvPr id="3" name="Content Placeholder 2"/>
          <p:cNvSpPr>
            <a:spLocks noGrp="1"/>
          </p:cNvSpPr>
          <p:nvPr>
            <p:ph idx="1"/>
          </p:nvPr>
        </p:nvSpPr>
        <p:spPr/>
        <p:txBody>
          <a:bodyPr/>
          <a:lstStyle/>
          <a:p>
            <a:r>
              <a:rPr lang="en-AU" dirty="0" smtClean="0"/>
              <a:t>Lack of pet friendly accommodation – not just refuges but rental properties, department of housing etc.</a:t>
            </a:r>
          </a:p>
          <a:p>
            <a:r>
              <a:rPr lang="en-AU" dirty="0" smtClean="0"/>
              <a:t>Animals, particularly dogs, from abusive homes sometimes do not behave well in foster families (aggression </a:t>
            </a:r>
            <a:r>
              <a:rPr lang="en-AU" dirty="0" err="1" smtClean="0"/>
              <a:t>etc</a:t>
            </a:r>
            <a:r>
              <a:rPr lang="en-AU" dirty="0" smtClean="0"/>
              <a:t>)</a:t>
            </a:r>
          </a:p>
          <a:p>
            <a:r>
              <a:rPr lang="en-AU" dirty="0" smtClean="0"/>
              <a:t>The obvious danger for foster carers when a violent perpetrator is involved – so carers need to be located well away from victim’s location.</a:t>
            </a:r>
          </a:p>
        </p:txBody>
      </p:sp>
    </p:spTree>
    <p:extLst>
      <p:ext uri="{BB962C8B-B14F-4D97-AF65-F5344CB8AC3E}">
        <p14:creationId xmlns:p14="http://schemas.microsoft.com/office/powerpoint/2010/main" val="25537746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Rural areas</a:t>
            </a:r>
            <a:endParaRPr lang="en-AU" dirty="0"/>
          </a:p>
        </p:txBody>
      </p:sp>
      <p:sp>
        <p:nvSpPr>
          <p:cNvPr id="3" name="Content Placeholder 2"/>
          <p:cNvSpPr>
            <a:spLocks noGrp="1"/>
          </p:cNvSpPr>
          <p:nvPr>
            <p:ph idx="1"/>
          </p:nvPr>
        </p:nvSpPr>
        <p:spPr/>
        <p:txBody>
          <a:bodyPr/>
          <a:lstStyle/>
          <a:p>
            <a:r>
              <a:rPr lang="en-AU" dirty="0" smtClean="0"/>
              <a:t>Farm animals are at risk too – especially considering the isolation factor in rural area.</a:t>
            </a:r>
          </a:p>
          <a:p>
            <a:r>
              <a:rPr lang="en-AU" dirty="0" smtClean="0"/>
              <a:t>Lack of options available for women to ensure animals are being fed </a:t>
            </a:r>
            <a:r>
              <a:rPr lang="en-AU" dirty="0" err="1" smtClean="0"/>
              <a:t>etc</a:t>
            </a:r>
            <a:r>
              <a:rPr lang="en-AU" dirty="0" smtClean="0"/>
              <a:t> if they leave</a:t>
            </a:r>
          </a:p>
          <a:p>
            <a:r>
              <a:rPr lang="en-AU" dirty="0" smtClean="0"/>
              <a:t>Lack of help available – RSPCA too far away.</a:t>
            </a:r>
          </a:p>
          <a:p>
            <a:r>
              <a:rPr lang="en-AU" dirty="0" smtClean="0"/>
              <a:t>Vets may not want to get too involved or go to court in small communities</a:t>
            </a:r>
          </a:p>
          <a:p>
            <a:r>
              <a:rPr lang="en-AU" dirty="0" smtClean="0"/>
              <a:t>The running of a farm, including feeding stock, is often considered more important to some victims than their own safety.</a:t>
            </a:r>
            <a:endParaRPr lang="en-AU" dirty="0"/>
          </a:p>
        </p:txBody>
      </p:sp>
    </p:spTree>
    <p:extLst>
      <p:ext uri="{BB962C8B-B14F-4D97-AF65-F5344CB8AC3E}">
        <p14:creationId xmlns:p14="http://schemas.microsoft.com/office/powerpoint/2010/main" val="39554150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Real Life Examples</a:t>
            </a:r>
            <a:endParaRPr lang="en-AU" dirty="0"/>
          </a:p>
        </p:txBody>
      </p:sp>
      <p:sp>
        <p:nvSpPr>
          <p:cNvPr id="3" name="Content Placeholder 2"/>
          <p:cNvSpPr>
            <a:spLocks noGrp="1"/>
          </p:cNvSpPr>
          <p:nvPr>
            <p:ph idx="1"/>
          </p:nvPr>
        </p:nvSpPr>
        <p:spPr/>
        <p:txBody>
          <a:bodyPr>
            <a:normAutofit fontScale="70000" lnSpcReduction="20000"/>
          </a:bodyPr>
          <a:lstStyle/>
          <a:p>
            <a:r>
              <a:rPr lang="en-AU" dirty="0" smtClean="0"/>
              <a:t>Woman sent photo of dog dangling off balcony by perpetrator – as  a threat to make her come home.</a:t>
            </a:r>
          </a:p>
          <a:p>
            <a:r>
              <a:rPr lang="en-AU" dirty="0" smtClean="0"/>
              <a:t>Woman trying to leave with her dog – only place she felt comfortable with her dog, a run down but very pet friendly pub – was not supported by Link2home so she was not provided financial assistance. </a:t>
            </a:r>
          </a:p>
          <a:p>
            <a:r>
              <a:rPr lang="en-AU" dirty="0" smtClean="0"/>
              <a:t>Young woman – experienced DV frequently but only reported to police when partner threw her beloved cat against the wall (“I could cope with him hitting me but not my cat”)</a:t>
            </a:r>
          </a:p>
          <a:p>
            <a:r>
              <a:rPr lang="en-AU" dirty="0" smtClean="0"/>
              <a:t>Specialist DV prosecutor advised that she comes across animal abuse (with DV) about one instance a month.</a:t>
            </a:r>
          </a:p>
          <a:p>
            <a:r>
              <a:rPr lang="en-AU" dirty="0" smtClean="0"/>
              <a:t>A woman I worked with only left violent partner when Safe Beds For Pets referral had been made – man had been abusing her dog, her child and her.</a:t>
            </a:r>
          </a:p>
          <a:p>
            <a:r>
              <a:rPr lang="en-AU" dirty="0" smtClean="0"/>
              <a:t>Puppy and cat killed in front of children and woman – prison sentence imposed recently.</a:t>
            </a:r>
          </a:p>
          <a:p>
            <a:r>
              <a:rPr lang="en-AU" dirty="0" smtClean="0"/>
              <a:t>Sometimes abuse can be more subtle..</a:t>
            </a:r>
          </a:p>
          <a:p>
            <a:endParaRPr lang="en-AU" dirty="0" smtClean="0"/>
          </a:p>
          <a:p>
            <a:endParaRPr lang="en-AU" dirty="0"/>
          </a:p>
        </p:txBody>
      </p:sp>
    </p:spTree>
    <p:extLst>
      <p:ext uri="{BB962C8B-B14F-4D97-AF65-F5344CB8AC3E}">
        <p14:creationId xmlns:p14="http://schemas.microsoft.com/office/powerpoint/2010/main" val="39623829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Room for Improvement….</a:t>
            </a:r>
            <a:endParaRPr lang="en-AU" dirty="0"/>
          </a:p>
        </p:txBody>
      </p:sp>
      <p:sp>
        <p:nvSpPr>
          <p:cNvPr id="3" name="Content Placeholder 2"/>
          <p:cNvSpPr>
            <a:spLocks noGrp="1"/>
          </p:cNvSpPr>
          <p:nvPr>
            <p:ph idx="1"/>
          </p:nvPr>
        </p:nvSpPr>
        <p:spPr/>
        <p:txBody>
          <a:bodyPr>
            <a:normAutofit fontScale="85000" lnSpcReduction="20000"/>
          </a:bodyPr>
          <a:lstStyle/>
          <a:p>
            <a:r>
              <a:rPr lang="en-AU" dirty="0"/>
              <a:t>M</a:t>
            </a:r>
            <a:r>
              <a:rPr lang="en-AU" dirty="0" smtClean="0"/>
              <a:t>ore programs encouraging kindness to animals / empathy building. School programs such as Love Bites and Our Watch could include subjects.</a:t>
            </a:r>
          </a:p>
          <a:p>
            <a:r>
              <a:rPr lang="en-AU" dirty="0" smtClean="0"/>
              <a:t>Local Councils took more of an active role and could see the holistic benefit of including kindness to animals programs.</a:t>
            </a:r>
          </a:p>
          <a:p>
            <a:r>
              <a:rPr lang="en-AU" dirty="0" smtClean="0"/>
              <a:t>More intervention programs for offenders charged with DV/animal cruelty offences – as in US – to reduce re-offending.</a:t>
            </a:r>
          </a:p>
          <a:p>
            <a:r>
              <a:rPr lang="en-AU" dirty="0" smtClean="0"/>
              <a:t>Availability of more Grants to support victims of domestic violence and their pets (and refuges accepting pets).</a:t>
            </a:r>
          </a:p>
          <a:p>
            <a:r>
              <a:rPr lang="en-AU" dirty="0" smtClean="0"/>
              <a:t>More training about the DV / Animal Abuse link for more “first respondents” to a household like rangers / FACs.</a:t>
            </a:r>
          </a:p>
          <a:p>
            <a:r>
              <a:rPr lang="en-AU" dirty="0" smtClean="0"/>
              <a:t>For animal abuse cases to receive appropriate sentences at court – frequently dealt with very leniently.</a:t>
            </a:r>
          </a:p>
          <a:p>
            <a:endParaRPr lang="en-AU" dirty="0"/>
          </a:p>
        </p:txBody>
      </p:sp>
    </p:spTree>
    <p:extLst>
      <p:ext uri="{BB962C8B-B14F-4D97-AF65-F5344CB8AC3E}">
        <p14:creationId xmlns:p14="http://schemas.microsoft.com/office/powerpoint/2010/main" val="20071525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Further Reading</a:t>
            </a:r>
            <a:endParaRPr lang="en-AU" dirty="0"/>
          </a:p>
        </p:txBody>
      </p:sp>
      <p:sp>
        <p:nvSpPr>
          <p:cNvPr id="3" name="Content Placeholder 2"/>
          <p:cNvSpPr>
            <a:spLocks noGrp="1"/>
          </p:cNvSpPr>
          <p:nvPr>
            <p:ph idx="1"/>
          </p:nvPr>
        </p:nvSpPr>
        <p:spPr/>
        <p:txBody>
          <a:bodyPr/>
          <a:lstStyle/>
          <a:p>
            <a:r>
              <a:rPr lang="en-AU" dirty="0" smtClean="0"/>
              <a:t>Pets As Pawns (Dr Michael </a:t>
            </a:r>
            <a:r>
              <a:rPr lang="en-AU" dirty="0" err="1" smtClean="0"/>
              <a:t>Roguski</a:t>
            </a:r>
            <a:r>
              <a:rPr lang="en-AU" dirty="0" smtClean="0"/>
              <a:t>) – NZ study from 2012</a:t>
            </a:r>
          </a:p>
          <a:p>
            <a:r>
              <a:rPr lang="en-AU" dirty="0" smtClean="0"/>
              <a:t>Hope Was All I Had – Glyn Scott </a:t>
            </a:r>
          </a:p>
          <a:p>
            <a:r>
              <a:rPr lang="en-AU" dirty="0" smtClean="0"/>
              <a:t>Animal Abuse : Helping Animals and People (Catherine </a:t>
            </a:r>
            <a:r>
              <a:rPr lang="en-AU" dirty="0" err="1" smtClean="0"/>
              <a:t>Tiplady</a:t>
            </a:r>
            <a:r>
              <a:rPr lang="en-AU" dirty="0" smtClean="0"/>
              <a:t>, 2013)</a:t>
            </a:r>
          </a:p>
          <a:p>
            <a:r>
              <a:rPr lang="en-AU" dirty="0" smtClean="0"/>
              <a:t>Child Abuse, Domestic Violence and Animal Abuse – Phil </a:t>
            </a:r>
            <a:r>
              <a:rPr lang="en-AU" dirty="0" err="1" smtClean="0"/>
              <a:t>Arkow</a:t>
            </a:r>
            <a:r>
              <a:rPr lang="en-AU" dirty="0" smtClean="0"/>
              <a:t> and Frank </a:t>
            </a:r>
            <a:r>
              <a:rPr lang="en-AU" dirty="0" err="1" smtClean="0"/>
              <a:t>Ascione</a:t>
            </a:r>
            <a:endParaRPr lang="en-AU" dirty="0"/>
          </a:p>
        </p:txBody>
      </p:sp>
    </p:spTree>
    <p:extLst>
      <p:ext uri="{BB962C8B-B14F-4D97-AF65-F5344CB8AC3E}">
        <p14:creationId xmlns:p14="http://schemas.microsoft.com/office/powerpoint/2010/main" val="13704665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Quotes</a:t>
            </a:r>
            <a:endParaRPr lang="en-AU" dirty="0"/>
          </a:p>
        </p:txBody>
      </p:sp>
      <p:sp>
        <p:nvSpPr>
          <p:cNvPr id="3" name="Content Placeholder 2"/>
          <p:cNvSpPr>
            <a:spLocks noGrp="1"/>
          </p:cNvSpPr>
          <p:nvPr>
            <p:ph idx="1"/>
          </p:nvPr>
        </p:nvSpPr>
        <p:spPr/>
        <p:txBody>
          <a:bodyPr/>
          <a:lstStyle/>
          <a:p>
            <a:r>
              <a:rPr lang="en-AU" dirty="0">
                <a:solidFill>
                  <a:schemeClr val="tx1"/>
                </a:solidFill>
              </a:rPr>
              <a:t>"</a:t>
            </a:r>
            <a:r>
              <a:rPr lang="en-AU" b="1" dirty="0">
                <a:solidFill>
                  <a:schemeClr val="tx1"/>
                </a:solidFill>
                <a:hlinkClick r:id="rId2"/>
              </a:rPr>
              <a:t>He who is cruel to animals becomes hard also in his dealings with men. We can judge the heart of a man by his treatment of animals.</a:t>
            </a:r>
            <a:r>
              <a:rPr lang="en-AU" b="1" dirty="0">
                <a:solidFill>
                  <a:schemeClr val="tx1"/>
                </a:solidFill>
              </a:rPr>
              <a:t>" </a:t>
            </a:r>
            <a:r>
              <a:rPr lang="en-AU" b="1" i="1" dirty="0">
                <a:solidFill>
                  <a:schemeClr val="tx1"/>
                </a:solidFill>
              </a:rPr>
              <a:t>Immanuel Kant</a:t>
            </a:r>
            <a:r>
              <a:rPr lang="en-AU" b="1" dirty="0">
                <a:solidFill>
                  <a:schemeClr val="tx1"/>
                </a:solidFill>
              </a:rPr>
              <a:t>. </a:t>
            </a:r>
          </a:p>
          <a:p>
            <a:r>
              <a:rPr lang="en-AU" b="1" dirty="0">
                <a:solidFill>
                  <a:schemeClr val="tx1"/>
                </a:solidFill>
              </a:rPr>
              <a:t>"</a:t>
            </a:r>
            <a:r>
              <a:rPr lang="en-AU" b="1" dirty="0">
                <a:solidFill>
                  <a:schemeClr val="tx1"/>
                </a:solidFill>
                <a:hlinkClick r:id="rId3"/>
              </a:rPr>
              <a:t>I am sometimes asked, 'Why do you spend so much of your time and money talking about kindness to animals when there is so much cruelty to men?' I answer: 'I am working at the roots.'</a:t>
            </a:r>
            <a:r>
              <a:rPr lang="en-AU" b="1" dirty="0">
                <a:solidFill>
                  <a:schemeClr val="tx1"/>
                </a:solidFill>
              </a:rPr>
              <a:t>" </a:t>
            </a:r>
            <a:r>
              <a:rPr lang="en-AU" b="1" i="1" dirty="0">
                <a:solidFill>
                  <a:schemeClr val="tx1"/>
                </a:solidFill>
              </a:rPr>
              <a:t>George </a:t>
            </a:r>
            <a:r>
              <a:rPr lang="en-AU" i="1" dirty="0">
                <a:solidFill>
                  <a:schemeClr val="tx1"/>
                </a:solidFill>
              </a:rPr>
              <a:t>Thorndike Angell</a:t>
            </a:r>
            <a:r>
              <a:rPr lang="en-AU" dirty="0">
                <a:solidFill>
                  <a:schemeClr val="tx1"/>
                </a:solidFill>
              </a:rPr>
              <a:t>. </a:t>
            </a:r>
          </a:p>
        </p:txBody>
      </p:sp>
    </p:spTree>
    <p:extLst>
      <p:ext uri="{BB962C8B-B14F-4D97-AF65-F5344CB8AC3E}">
        <p14:creationId xmlns:p14="http://schemas.microsoft.com/office/powerpoint/2010/main" val="38420828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400" dirty="0" smtClean="0"/>
              <a:t>2012 – Rose Brooks Centre (first DV Shelter in the region to welcome dogs)</a:t>
            </a:r>
            <a:endParaRPr lang="en-AU" sz="2400" dirty="0"/>
          </a:p>
        </p:txBody>
      </p:sp>
      <p:pic>
        <p:nvPicPr>
          <p:cNvPr id="4" name="79JmBowTb5E"/>
          <p:cNvPicPr>
            <a:picLocks noGrp="1" noRot="1" noChangeAspect="1"/>
          </p:cNvPicPr>
          <p:nvPr>
            <p:ph idx="1"/>
            <a:videoFile r:link="rId1"/>
          </p:nvPr>
        </p:nvPicPr>
        <p:blipFill>
          <a:blip r:embed="rId3" cstate="print"/>
          <a:stretch>
            <a:fillRect/>
          </a:stretch>
        </p:blipFill>
        <p:spPr>
          <a:xfrm>
            <a:off x="2003258" y="2262908"/>
            <a:ext cx="7988968" cy="3885227"/>
          </a:xfrm>
          <a:prstGeom prst="rect">
            <a:avLst/>
          </a:prstGeom>
        </p:spPr>
      </p:pic>
      <p:sp>
        <p:nvSpPr>
          <p:cNvPr id="5" name="Rectangle 4"/>
          <p:cNvSpPr/>
          <p:nvPr/>
        </p:nvSpPr>
        <p:spPr>
          <a:xfrm>
            <a:off x="3307331" y="1840403"/>
            <a:ext cx="4954370" cy="369332"/>
          </a:xfrm>
          <a:prstGeom prst="rect">
            <a:avLst/>
          </a:prstGeom>
        </p:spPr>
        <p:txBody>
          <a:bodyPr wrap="square">
            <a:spAutoFit/>
          </a:bodyPr>
          <a:lstStyle/>
          <a:p>
            <a:r>
              <a:rPr lang="en-AU" dirty="0" smtClean="0">
                <a:hlinkClick r:id="rId4"/>
              </a:rPr>
              <a:t>https://www.youtube.com/watch?v=79JmBowTb5E</a:t>
            </a:r>
            <a:endParaRPr lang="en-AU" dirty="0"/>
          </a:p>
        </p:txBody>
      </p:sp>
    </p:spTree>
    <p:extLst>
      <p:ext uri="{BB962C8B-B14F-4D97-AF65-F5344CB8AC3E}">
        <p14:creationId xmlns:p14="http://schemas.microsoft.com/office/powerpoint/2010/main" val="3882742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Some statistics / trends</a:t>
            </a:r>
            <a:endParaRPr lang="en-AU"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57288587"/>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632211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Some statistics / trends</a:t>
            </a:r>
            <a:endParaRPr lang="en-AU"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60873450"/>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503286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7000" y="920416"/>
            <a:ext cx="6858000" cy="5053263"/>
          </a:xfrm>
          <a:prstGeom prst="rect">
            <a:avLst/>
          </a:prstGeom>
        </p:spPr>
      </p:pic>
    </p:spTree>
    <p:extLst>
      <p:ext uri="{BB962C8B-B14F-4D97-AF65-F5344CB8AC3E}">
        <p14:creationId xmlns:p14="http://schemas.microsoft.com/office/powerpoint/2010/main" val="28913747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400" dirty="0" smtClean="0"/>
              <a:t>Why do perpetrators harm animals ? (DV)</a:t>
            </a:r>
            <a:endParaRPr lang="en-AU" sz="2400" dirty="0"/>
          </a:p>
        </p:txBody>
      </p:sp>
      <p:sp>
        <p:nvSpPr>
          <p:cNvPr id="4" name="Text Placeholder 3"/>
          <p:cNvSpPr>
            <a:spLocks noGrp="1"/>
          </p:cNvSpPr>
          <p:nvPr>
            <p:ph idx="1"/>
          </p:nvPr>
        </p:nvSpPr>
        <p:spPr/>
        <p:txBody>
          <a:bodyPr>
            <a:normAutofit fontScale="92500" lnSpcReduction="10000"/>
          </a:bodyPr>
          <a:lstStyle/>
          <a:p>
            <a:pPr marL="285750" indent="-285750">
              <a:buFont typeface="Arial" panose="020B0604020202020204" pitchFamily="34" charset="0"/>
              <a:buChar char="•"/>
            </a:pPr>
            <a:r>
              <a:rPr lang="en-AU" dirty="0" smtClean="0"/>
              <a:t>To demonstrate power and control over the family</a:t>
            </a:r>
          </a:p>
          <a:p>
            <a:pPr marL="285750" indent="-285750">
              <a:buFont typeface="Arial" panose="020B0604020202020204" pitchFamily="34" charset="0"/>
              <a:buChar char="•"/>
            </a:pPr>
            <a:r>
              <a:rPr lang="en-AU" dirty="0" smtClean="0"/>
              <a:t>To isolate the victim and children</a:t>
            </a:r>
          </a:p>
          <a:p>
            <a:pPr marL="285750" indent="-285750">
              <a:buFont typeface="Arial" panose="020B0604020202020204" pitchFamily="34" charset="0"/>
              <a:buChar char="•"/>
            </a:pPr>
            <a:r>
              <a:rPr lang="en-AU" dirty="0" smtClean="0"/>
              <a:t>To enforce submission</a:t>
            </a:r>
          </a:p>
          <a:p>
            <a:pPr marL="285750" indent="-285750">
              <a:buFont typeface="Arial" panose="020B0604020202020204" pitchFamily="34" charset="0"/>
              <a:buChar char="•"/>
            </a:pPr>
            <a:r>
              <a:rPr lang="en-AU" dirty="0" smtClean="0"/>
              <a:t>To perpetuate an environment of fear, vulnerability and isolation</a:t>
            </a:r>
          </a:p>
          <a:p>
            <a:pPr marL="285750" indent="-285750">
              <a:buFont typeface="Arial" panose="020B0604020202020204" pitchFamily="34" charset="0"/>
              <a:buChar char="•"/>
            </a:pPr>
            <a:r>
              <a:rPr lang="en-AU" dirty="0" smtClean="0"/>
              <a:t>To prevent the victim from leaving or to co-</a:t>
            </a:r>
            <a:r>
              <a:rPr lang="en-AU" dirty="0" err="1" smtClean="0"/>
              <a:t>erce</a:t>
            </a:r>
            <a:r>
              <a:rPr lang="en-AU" dirty="0" smtClean="0"/>
              <a:t> her to return</a:t>
            </a:r>
          </a:p>
          <a:p>
            <a:pPr marL="285750" indent="-285750">
              <a:buFont typeface="Arial" panose="020B0604020202020204" pitchFamily="34" charset="0"/>
              <a:buChar char="•"/>
            </a:pPr>
            <a:r>
              <a:rPr lang="en-AU" dirty="0" smtClean="0"/>
              <a:t>To punish the victim for leaving or for showing independence</a:t>
            </a:r>
          </a:p>
          <a:p>
            <a:pPr marL="285750" indent="-285750">
              <a:buFont typeface="Arial" panose="020B0604020202020204" pitchFamily="34" charset="0"/>
              <a:buChar char="•"/>
            </a:pPr>
            <a:r>
              <a:rPr lang="en-AU" dirty="0" smtClean="0"/>
              <a:t>Abusers are well aware of the bond between their victims and their animals and they exploit that bond to control, manipulate, frighten and punish their victims</a:t>
            </a:r>
          </a:p>
          <a:p>
            <a:pPr marL="0" indent="0">
              <a:buNone/>
            </a:pPr>
            <a:r>
              <a:rPr lang="en-AU" sz="1300" dirty="0" smtClean="0"/>
              <a:t>Source : www.domesticviolenceroundtable.org</a:t>
            </a:r>
            <a:endParaRPr lang="en-AU" sz="1300" dirty="0"/>
          </a:p>
        </p:txBody>
      </p:sp>
    </p:spTree>
    <p:extLst>
      <p:ext uri="{BB962C8B-B14F-4D97-AF65-F5344CB8AC3E}">
        <p14:creationId xmlns:p14="http://schemas.microsoft.com/office/powerpoint/2010/main" val="10739769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400" dirty="0" smtClean="0"/>
              <a:t>Why </a:t>
            </a:r>
            <a:r>
              <a:rPr lang="en-AU" sz="2400" smtClean="0"/>
              <a:t>do perpetrators </a:t>
            </a:r>
            <a:r>
              <a:rPr lang="en-AU" sz="2400" dirty="0" smtClean="0"/>
              <a:t>harm animals ? (general)</a:t>
            </a:r>
            <a:endParaRPr lang="en-AU" sz="2400" dirty="0"/>
          </a:p>
        </p:txBody>
      </p:sp>
      <p:sp>
        <p:nvSpPr>
          <p:cNvPr id="3" name="Content Placeholder 2"/>
          <p:cNvSpPr>
            <a:spLocks noGrp="1"/>
          </p:cNvSpPr>
          <p:nvPr>
            <p:ph idx="1"/>
          </p:nvPr>
        </p:nvSpPr>
        <p:spPr/>
        <p:txBody>
          <a:bodyPr/>
          <a:lstStyle/>
          <a:p>
            <a:r>
              <a:rPr lang="en-AU" dirty="0" smtClean="0"/>
              <a:t>To control an animal (</a:t>
            </a:r>
            <a:r>
              <a:rPr lang="en-AU" dirty="0" err="1" smtClean="0"/>
              <a:t>ie</a:t>
            </a:r>
            <a:r>
              <a:rPr lang="en-AU" dirty="0" smtClean="0"/>
              <a:t> : “discipline”)</a:t>
            </a:r>
          </a:p>
          <a:p>
            <a:r>
              <a:rPr lang="en-AU" dirty="0" smtClean="0"/>
              <a:t>To retaliate against / punish the animal</a:t>
            </a:r>
          </a:p>
          <a:p>
            <a:r>
              <a:rPr lang="en-AU" dirty="0" smtClean="0"/>
              <a:t>To express aggression through an animal (</a:t>
            </a:r>
            <a:r>
              <a:rPr lang="en-AU" dirty="0" err="1" smtClean="0"/>
              <a:t>eg</a:t>
            </a:r>
            <a:r>
              <a:rPr lang="en-AU" dirty="0" smtClean="0"/>
              <a:t> training to attack)</a:t>
            </a:r>
          </a:p>
          <a:p>
            <a:r>
              <a:rPr lang="en-AU" dirty="0" smtClean="0"/>
              <a:t>For shock value</a:t>
            </a:r>
          </a:p>
          <a:p>
            <a:r>
              <a:rPr lang="en-AU" dirty="0" smtClean="0"/>
              <a:t>To retaliate against another person (easier than hurting the person)</a:t>
            </a:r>
          </a:p>
          <a:p>
            <a:r>
              <a:rPr lang="en-AU" dirty="0" smtClean="0"/>
              <a:t>They get satisfaction from it (sadism)</a:t>
            </a:r>
          </a:p>
          <a:p>
            <a:r>
              <a:rPr lang="en-AU" dirty="0" smtClean="0"/>
              <a:t>Ignorance</a:t>
            </a:r>
          </a:p>
          <a:p>
            <a:endParaRPr lang="en-AU" dirty="0" smtClean="0"/>
          </a:p>
          <a:p>
            <a:endParaRPr lang="en-AU" dirty="0"/>
          </a:p>
        </p:txBody>
      </p:sp>
    </p:spTree>
    <p:extLst>
      <p:ext uri="{BB962C8B-B14F-4D97-AF65-F5344CB8AC3E}">
        <p14:creationId xmlns:p14="http://schemas.microsoft.com/office/powerpoint/2010/main" val="3533168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Spot Abuse (</a:t>
            </a:r>
            <a:r>
              <a:rPr lang="en-AU" dirty="0" smtClean="0">
                <a:hlinkClick r:id="rId2"/>
              </a:rPr>
              <a:t>www.spotabuse.org</a:t>
            </a:r>
            <a:r>
              <a:rPr lang="en-AU" dirty="0" smtClean="0"/>
              <a:t>) </a:t>
            </a:r>
            <a:endParaRPr lang="en-AU" dirty="0"/>
          </a:p>
        </p:txBody>
      </p:sp>
      <p:pic>
        <p:nvPicPr>
          <p:cNvPr id="9" name="Content Placeholder 8"/>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t="11884" b="11884"/>
          <a:stretch>
            <a:fillRect/>
          </a:stretch>
        </p:blipFill>
        <p:spPr/>
      </p:pic>
      <p:sp>
        <p:nvSpPr>
          <p:cNvPr id="5" name="Text Placeholder 4"/>
          <p:cNvSpPr>
            <a:spLocks noGrp="1"/>
          </p:cNvSpPr>
          <p:nvPr>
            <p:ph type="body" sz="half" idx="2"/>
          </p:nvPr>
        </p:nvSpPr>
        <p:spPr/>
        <p:txBody>
          <a:bodyPr>
            <a:normAutofit lnSpcReduction="10000"/>
          </a:bodyPr>
          <a:lstStyle/>
          <a:p>
            <a:r>
              <a:rPr lang="en-AU" dirty="0" smtClean="0"/>
              <a:t>A program piloted in Milwaukee encouraging residents to dial 911 when they suspect animal abuse – to uncover domestic violence cases.</a:t>
            </a:r>
            <a:endParaRPr lang="en-AU" dirty="0"/>
          </a:p>
        </p:txBody>
      </p:sp>
    </p:spTree>
    <p:extLst>
      <p:ext uri="{BB962C8B-B14F-4D97-AF65-F5344CB8AC3E}">
        <p14:creationId xmlns:p14="http://schemas.microsoft.com/office/powerpoint/2010/main" val="2927994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2070</TotalTime>
  <Words>4530</Words>
  <Application>Microsoft Macintosh PowerPoint</Application>
  <PresentationFormat>Widescreen</PresentationFormat>
  <Paragraphs>274</Paragraphs>
  <Slides>37</Slides>
  <Notes>27</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Arial</vt:lpstr>
      <vt:lpstr>Calibri</vt:lpstr>
      <vt:lpstr>Garamond</vt:lpstr>
      <vt:lpstr>Organic</vt:lpstr>
      <vt:lpstr>The Link Between Animal Abuse and Domestic Violence</vt:lpstr>
      <vt:lpstr>What is “The Link” ?</vt:lpstr>
      <vt:lpstr>What is “The Link ?”</vt:lpstr>
      <vt:lpstr>Some statistics / trends</vt:lpstr>
      <vt:lpstr>Some statistics / trends</vt:lpstr>
      <vt:lpstr>PowerPoint Presentation</vt:lpstr>
      <vt:lpstr>Why do perpetrators harm animals ? (DV)</vt:lpstr>
      <vt:lpstr>Why do perpetrators harm animals ? (general)</vt:lpstr>
      <vt:lpstr>Spot Abuse (www.spotabuse.org) </vt:lpstr>
      <vt:lpstr>What constitutes animal abuse ?</vt:lpstr>
      <vt:lpstr>Police</vt:lpstr>
      <vt:lpstr>Police (Cont’)</vt:lpstr>
      <vt:lpstr>Children</vt:lpstr>
      <vt:lpstr>Children</vt:lpstr>
      <vt:lpstr>Educating young people</vt:lpstr>
      <vt:lpstr>The Elderly</vt:lpstr>
      <vt:lpstr>How can you help ?</vt:lpstr>
      <vt:lpstr>How Can you help etc ?</vt:lpstr>
      <vt:lpstr>The human / animal bond</vt:lpstr>
      <vt:lpstr>What organisations / programs are available in NSW ?</vt:lpstr>
      <vt:lpstr>Other organisations Australia wide </vt:lpstr>
      <vt:lpstr>And Internationally…</vt:lpstr>
      <vt:lpstr>Recording &amp; Sharing animal abuse incidents.</vt:lpstr>
      <vt:lpstr>Safety Planning for PINOPs with Pets</vt:lpstr>
      <vt:lpstr>Use your influence</vt:lpstr>
      <vt:lpstr>Why should we care about animals in a DV context ?</vt:lpstr>
      <vt:lpstr>The potential role of vets</vt:lpstr>
      <vt:lpstr>Role of Vets (cont’)</vt:lpstr>
      <vt:lpstr>What are the barriers ?</vt:lpstr>
      <vt:lpstr>Barriers (continued)</vt:lpstr>
      <vt:lpstr>And yet more barriers</vt:lpstr>
      <vt:lpstr>Rural areas</vt:lpstr>
      <vt:lpstr>Real Life Examples</vt:lpstr>
      <vt:lpstr>Room for Improvement….</vt:lpstr>
      <vt:lpstr>Further Reading</vt:lpstr>
      <vt:lpstr>Quotes</vt:lpstr>
      <vt:lpstr>2012 – Rose Brooks Centre (first DV Shelter in the region to welcome dogs)</vt:lpstr>
    </vt:vector>
  </TitlesOfParts>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Link Between Animal Abuse and Domestic Violence</dc:title>
  <dc:creator>David Inskip</dc:creator>
  <cp:lastModifiedBy>Microsoft Office User</cp:lastModifiedBy>
  <cp:revision>166</cp:revision>
  <dcterms:created xsi:type="dcterms:W3CDTF">2017-02-04T02:41:06Z</dcterms:created>
  <dcterms:modified xsi:type="dcterms:W3CDTF">2017-04-05T08:15:23Z</dcterms:modified>
</cp:coreProperties>
</file>