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16"/>
  </p:notesMasterIdLst>
  <p:sldIdLst>
    <p:sldId id="287" r:id="rId2"/>
    <p:sldId id="348" r:id="rId3"/>
    <p:sldId id="338" r:id="rId4"/>
    <p:sldId id="346" r:id="rId5"/>
    <p:sldId id="351" r:id="rId6"/>
    <p:sldId id="353" r:id="rId7"/>
    <p:sldId id="339" r:id="rId8"/>
    <p:sldId id="340" r:id="rId9"/>
    <p:sldId id="344" r:id="rId10"/>
    <p:sldId id="342" r:id="rId11"/>
    <p:sldId id="343" r:id="rId12"/>
    <p:sldId id="345" r:id="rId13"/>
    <p:sldId id="347" r:id="rId14"/>
    <p:sldId id="349" r:id="rId15"/>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86891" autoAdjust="0"/>
  </p:normalViewPr>
  <p:slideViewPr>
    <p:cSldViewPr>
      <p:cViewPr varScale="1">
        <p:scale>
          <a:sx n="101" d="100"/>
          <a:sy n="101" d="100"/>
        </p:scale>
        <p:origin x="191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charset="0"/>
                <a:cs typeface="Arial" charset="0"/>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charset="0"/>
                <a:cs typeface="Arial" charset="0"/>
              </a:defRPr>
            </a:lvl1pPr>
          </a:lstStyle>
          <a:p>
            <a:pPr>
              <a:defRPr/>
            </a:pPr>
            <a:fld id="{4FA0A6C4-9AFD-401C-A2C5-25F54DFCA114}" type="datetimeFigureOut">
              <a:rPr lang="en-AU"/>
              <a:pPr>
                <a:defRPr/>
              </a:pPr>
              <a:t>16/10/2014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charset="0"/>
                <a:cs typeface="Arial" charset="0"/>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0ECB48B-ADF9-446D-98FA-64BA83FA7BA6}" type="slidenum">
              <a:rPr lang="en-AU" altLang="en-US"/>
              <a:pPr/>
              <a:t>‹#›</a:t>
            </a:fld>
            <a:endParaRPr lang="en-AU" altLang="en-US"/>
          </a:p>
        </p:txBody>
      </p:sp>
    </p:spTree>
    <p:extLst>
      <p:ext uri="{BB962C8B-B14F-4D97-AF65-F5344CB8AC3E}">
        <p14:creationId xmlns:p14="http://schemas.microsoft.com/office/powerpoint/2010/main" val="16268524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mn-lt"/>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mn-lt"/>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mn-lt"/>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mn-lt"/>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37E20F7-36C0-41C5-B0CB-CEFB7F436624}" type="slidenum">
              <a:rPr lang="en-AU" altLang="en-US"/>
              <a:pPr eaLnBrk="1" hangingPunct="1"/>
              <a:t>1</a:t>
            </a:fld>
            <a:endParaRPr lang="en-AU" altLang="en-US"/>
          </a:p>
        </p:txBody>
      </p:sp>
    </p:spTree>
    <p:extLst>
      <p:ext uri="{BB962C8B-B14F-4D97-AF65-F5344CB8AC3E}">
        <p14:creationId xmlns:p14="http://schemas.microsoft.com/office/powerpoint/2010/main" val="347686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altLang="en-US" smtClean="0"/>
              <a:t>26 women responded to the survey (conducted within an 8 week period).</a:t>
            </a:r>
          </a:p>
          <a:p>
            <a:r>
              <a:rPr lang="en-AU" altLang="en-US" smtClean="0"/>
              <a:t>All reported the abusive partner being male.</a:t>
            </a:r>
          </a:p>
          <a:p>
            <a:endParaRPr lang="en-AU" altLang="en-US" smtClean="0"/>
          </a:p>
          <a:p>
            <a:r>
              <a:rPr lang="en-AU" altLang="en-US" smtClean="0"/>
              <a:t>1 in 3 women had been threatened that the pets would be hurt or killed if she ever left and delayed leaving.</a:t>
            </a:r>
          </a:p>
          <a:p>
            <a:endParaRPr lang="en-AU" altLang="en-US" smtClean="0"/>
          </a:p>
          <a:p>
            <a:r>
              <a:rPr lang="en-AU" altLang="en-US" smtClean="0"/>
              <a:t>Over three quarters reported pets had been physically abused by the partner, in some cases the abuse had killed the animal or meant the animal required euthanasia.  Some women were attempting to treat animals themselves at home, rather than go to a vet (issues with transport, petrol, paying for vet etc)</a:t>
            </a:r>
          </a:p>
        </p:txBody>
      </p:sp>
    </p:spTree>
    <p:extLst>
      <p:ext uri="{BB962C8B-B14F-4D97-AF65-F5344CB8AC3E}">
        <p14:creationId xmlns:p14="http://schemas.microsoft.com/office/powerpoint/2010/main" val="3528715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altLang="en-US" smtClean="0"/>
              <a:t>My research has shown that pet abuse in DV homes is not a random event.  In multiple pet households, one animal in particular was the most likely to be abused which we called the ‘target animal’.  </a:t>
            </a:r>
          </a:p>
          <a:p>
            <a:endParaRPr lang="en-AU" altLang="en-US" smtClean="0"/>
          </a:p>
          <a:p>
            <a:r>
              <a:rPr lang="en-AU" altLang="en-US" smtClean="0"/>
              <a:t>Which one?  The one the woman owned or cared for was the animal most likely to be abused.  Dogs were most likely to be the targets of abuse.  </a:t>
            </a:r>
          </a:p>
        </p:txBody>
      </p:sp>
    </p:spTree>
    <p:extLst>
      <p:ext uri="{BB962C8B-B14F-4D97-AF65-F5344CB8AC3E}">
        <p14:creationId xmlns:p14="http://schemas.microsoft.com/office/powerpoint/2010/main" val="1297985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fld id="{909F7B70-50F4-42E1-A22B-A8F5641C38CD}" type="slidenum">
              <a:rPr lang="en-AU" altLang="en-US"/>
              <a:pPr/>
              <a:t>‹#›</a:t>
            </a:fld>
            <a:endParaRPr lang="en-AU" altLang="en-US"/>
          </a:p>
        </p:txBody>
      </p:sp>
    </p:spTree>
    <p:extLst>
      <p:ext uri="{BB962C8B-B14F-4D97-AF65-F5344CB8AC3E}">
        <p14:creationId xmlns:p14="http://schemas.microsoft.com/office/powerpoint/2010/main" val="31872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fld id="{41CDD6BB-7C40-483B-AC57-C2A13FC412EB}" type="slidenum">
              <a:rPr lang="en-AU" altLang="en-US"/>
              <a:pPr/>
              <a:t>‹#›</a:t>
            </a:fld>
            <a:endParaRPr lang="en-AU" altLang="en-US"/>
          </a:p>
        </p:txBody>
      </p:sp>
    </p:spTree>
    <p:extLst>
      <p:ext uri="{BB962C8B-B14F-4D97-AF65-F5344CB8AC3E}">
        <p14:creationId xmlns:p14="http://schemas.microsoft.com/office/powerpoint/2010/main" val="510403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fld id="{7AA75668-D063-4C23-9254-0D62EDD08D20}" type="slidenum">
              <a:rPr lang="en-AU" altLang="en-US"/>
              <a:pPr/>
              <a:t>‹#›</a:t>
            </a:fld>
            <a:endParaRPr lang="en-AU" altLang="en-US"/>
          </a:p>
        </p:txBody>
      </p:sp>
    </p:spTree>
    <p:extLst>
      <p:ext uri="{BB962C8B-B14F-4D97-AF65-F5344CB8AC3E}">
        <p14:creationId xmlns:p14="http://schemas.microsoft.com/office/powerpoint/2010/main" val="2455933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AU"/>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AFE2C44-E63B-4ABD-BFAA-8283B6EB9634}" type="slidenum">
              <a:rPr lang="en-AU" altLang="en-US"/>
              <a:pPr/>
              <a:t>‹#›</a:t>
            </a:fld>
            <a:endParaRPr lang="en-AU" altLang="en-US"/>
          </a:p>
        </p:txBody>
      </p:sp>
    </p:spTree>
    <p:extLst>
      <p:ext uri="{BB962C8B-B14F-4D97-AF65-F5344CB8AC3E}">
        <p14:creationId xmlns:p14="http://schemas.microsoft.com/office/powerpoint/2010/main" val="2213099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AU"/>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ECFA3D3-AF03-4FE3-8A26-0096502031EF}" type="slidenum">
              <a:rPr lang="en-AU" altLang="en-US"/>
              <a:pPr/>
              <a:t>‹#›</a:t>
            </a:fld>
            <a:endParaRPr lang="en-AU" altLang="en-US"/>
          </a:p>
        </p:txBody>
      </p:sp>
    </p:spTree>
    <p:extLst>
      <p:ext uri="{BB962C8B-B14F-4D97-AF65-F5344CB8AC3E}">
        <p14:creationId xmlns:p14="http://schemas.microsoft.com/office/powerpoint/2010/main" val="3033826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fld id="{8F84045C-C782-4F3D-ADC6-5C9EEB40756F}" type="slidenum">
              <a:rPr lang="en-AU" altLang="en-US"/>
              <a:pPr/>
              <a:t>‹#›</a:t>
            </a:fld>
            <a:endParaRPr lang="en-AU" altLang="en-US"/>
          </a:p>
        </p:txBody>
      </p:sp>
    </p:spTree>
    <p:extLst>
      <p:ext uri="{BB962C8B-B14F-4D97-AF65-F5344CB8AC3E}">
        <p14:creationId xmlns:p14="http://schemas.microsoft.com/office/powerpoint/2010/main" val="181314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fld id="{AB42818B-CC7B-45FD-8C08-1D5D74952865}" type="slidenum">
              <a:rPr lang="en-AU" altLang="en-US"/>
              <a:pPr/>
              <a:t>‹#›</a:t>
            </a:fld>
            <a:endParaRPr lang="en-AU" altLang="en-US"/>
          </a:p>
        </p:txBody>
      </p:sp>
    </p:spTree>
    <p:extLst>
      <p:ext uri="{BB962C8B-B14F-4D97-AF65-F5344CB8AC3E}">
        <p14:creationId xmlns:p14="http://schemas.microsoft.com/office/powerpoint/2010/main" val="1366780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fld id="{EBC52EB4-4029-4BA6-B22A-0E7B7E9E969A}" type="slidenum">
              <a:rPr lang="en-AU" altLang="en-US"/>
              <a:pPr/>
              <a:t>‹#›</a:t>
            </a:fld>
            <a:endParaRPr lang="en-AU" altLang="en-US"/>
          </a:p>
        </p:txBody>
      </p:sp>
    </p:spTree>
    <p:extLst>
      <p:ext uri="{BB962C8B-B14F-4D97-AF65-F5344CB8AC3E}">
        <p14:creationId xmlns:p14="http://schemas.microsoft.com/office/powerpoint/2010/main" val="2920493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AU"/>
          </a:p>
        </p:txBody>
      </p:sp>
      <p:sp>
        <p:nvSpPr>
          <p:cNvPr id="8" name="Rectangle 5"/>
          <p:cNvSpPr>
            <a:spLocks noGrp="1" noChangeArrowheads="1"/>
          </p:cNvSpPr>
          <p:nvPr>
            <p:ph type="ftr" sz="quarter" idx="11"/>
          </p:nvPr>
        </p:nvSpPr>
        <p:spPr>
          <a:ln/>
        </p:spPr>
        <p:txBody>
          <a:bodyPr/>
          <a:lstStyle>
            <a:lvl1pPr>
              <a:defRPr/>
            </a:lvl1pPr>
          </a:lstStyle>
          <a:p>
            <a:pPr>
              <a:defRPr/>
            </a:pPr>
            <a:endParaRPr lang="en-AU"/>
          </a:p>
        </p:txBody>
      </p:sp>
      <p:sp>
        <p:nvSpPr>
          <p:cNvPr id="9" name="Rectangle 6"/>
          <p:cNvSpPr>
            <a:spLocks noGrp="1" noChangeArrowheads="1"/>
          </p:cNvSpPr>
          <p:nvPr>
            <p:ph type="sldNum" sz="quarter" idx="12"/>
          </p:nvPr>
        </p:nvSpPr>
        <p:spPr>
          <a:ln/>
        </p:spPr>
        <p:txBody>
          <a:bodyPr/>
          <a:lstStyle>
            <a:lvl1pPr>
              <a:defRPr/>
            </a:lvl1pPr>
          </a:lstStyle>
          <a:p>
            <a:fld id="{7A8AD4ED-71FD-45A9-A2F8-A2DAF6B52B4D}" type="slidenum">
              <a:rPr lang="en-AU" altLang="en-US"/>
              <a:pPr/>
              <a:t>‹#›</a:t>
            </a:fld>
            <a:endParaRPr lang="en-AU" altLang="en-US"/>
          </a:p>
        </p:txBody>
      </p:sp>
    </p:spTree>
    <p:extLst>
      <p:ext uri="{BB962C8B-B14F-4D97-AF65-F5344CB8AC3E}">
        <p14:creationId xmlns:p14="http://schemas.microsoft.com/office/powerpoint/2010/main" val="246816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AU"/>
          </a:p>
        </p:txBody>
      </p:sp>
      <p:sp>
        <p:nvSpPr>
          <p:cNvPr id="4" name="Rectangle 5"/>
          <p:cNvSpPr>
            <a:spLocks noGrp="1" noChangeArrowheads="1"/>
          </p:cNvSpPr>
          <p:nvPr>
            <p:ph type="ftr" sz="quarter" idx="11"/>
          </p:nvPr>
        </p:nvSpPr>
        <p:spPr>
          <a:ln/>
        </p:spPr>
        <p:txBody>
          <a:bodyPr/>
          <a:lstStyle>
            <a:lvl1pPr>
              <a:defRPr/>
            </a:lvl1pPr>
          </a:lstStyle>
          <a:p>
            <a:pPr>
              <a:defRPr/>
            </a:pPr>
            <a:endParaRPr lang="en-AU"/>
          </a:p>
        </p:txBody>
      </p:sp>
      <p:sp>
        <p:nvSpPr>
          <p:cNvPr id="5" name="Rectangle 6"/>
          <p:cNvSpPr>
            <a:spLocks noGrp="1" noChangeArrowheads="1"/>
          </p:cNvSpPr>
          <p:nvPr>
            <p:ph type="sldNum" sz="quarter" idx="12"/>
          </p:nvPr>
        </p:nvSpPr>
        <p:spPr>
          <a:ln/>
        </p:spPr>
        <p:txBody>
          <a:bodyPr/>
          <a:lstStyle>
            <a:lvl1pPr>
              <a:defRPr/>
            </a:lvl1pPr>
          </a:lstStyle>
          <a:p>
            <a:fld id="{331F8BA6-C725-470A-834B-40C27DE4A7B4}" type="slidenum">
              <a:rPr lang="en-AU" altLang="en-US"/>
              <a:pPr/>
              <a:t>‹#›</a:t>
            </a:fld>
            <a:endParaRPr lang="en-AU" altLang="en-US"/>
          </a:p>
        </p:txBody>
      </p:sp>
    </p:spTree>
    <p:extLst>
      <p:ext uri="{BB962C8B-B14F-4D97-AF65-F5344CB8AC3E}">
        <p14:creationId xmlns:p14="http://schemas.microsoft.com/office/powerpoint/2010/main" val="3022008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a:p>
        </p:txBody>
      </p:sp>
      <p:sp>
        <p:nvSpPr>
          <p:cNvPr id="3" name="Rectangle 5"/>
          <p:cNvSpPr>
            <a:spLocks noGrp="1" noChangeArrowheads="1"/>
          </p:cNvSpPr>
          <p:nvPr>
            <p:ph type="ftr" sz="quarter" idx="11"/>
          </p:nvPr>
        </p:nvSpPr>
        <p:spPr>
          <a:ln/>
        </p:spPr>
        <p:txBody>
          <a:bodyPr/>
          <a:lstStyle>
            <a:lvl1pPr>
              <a:defRPr/>
            </a:lvl1pPr>
          </a:lstStyle>
          <a:p>
            <a:pPr>
              <a:defRPr/>
            </a:pPr>
            <a:endParaRPr lang="en-AU"/>
          </a:p>
        </p:txBody>
      </p:sp>
      <p:sp>
        <p:nvSpPr>
          <p:cNvPr id="4" name="Rectangle 6"/>
          <p:cNvSpPr>
            <a:spLocks noGrp="1" noChangeArrowheads="1"/>
          </p:cNvSpPr>
          <p:nvPr>
            <p:ph type="sldNum" sz="quarter" idx="12"/>
          </p:nvPr>
        </p:nvSpPr>
        <p:spPr>
          <a:ln/>
        </p:spPr>
        <p:txBody>
          <a:bodyPr/>
          <a:lstStyle>
            <a:lvl1pPr>
              <a:defRPr/>
            </a:lvl1pPr>
          </a:lstStyle>
          <a:p>
            <a:fld id="{F3113220-59C8-4CDF-9FFD-EECC5B88BBC9}" type="slidenum">
              <a:rPr lang="en-AU" altLang="en-US"/>
              <a:pPr/>
              <a:t>‹#›</a:t>
            </a:fld>
            <a:endParaRPr lang="en-AU" altLang="en-US"/>
          </a:p>
        </p:txBody>
      </p:sp>
    </p:spTree>
    <p:extLst>
      <p:ext uri="{BB962C8B-B14F-4D97-AF65-F5344CB8AC3E}">
        <p14:creationId xmlns:p14="http://schemas.microsoft.com/office/powerpoint/2010/main" val="2366220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fld id="{603440C2-9F4F-4920-BC08-782F96484555}" type="slidenum">
              <a:rPr lang="en-AU" altLang="en-US"/>
              <a:pPr/>
              <a:t>‹#›</a:t>
            </a:fld>
            <a:endParaRPr lang="en-AU" altLang="en-US"/>
          </a:p>
        </p:txBody>
      </p:sp>
    </p:spTree>
    <p:extLst>
      <p:ext uri="{BB962C8B-B14F-4D97-AF65-F5344CB8AC3E}">
        <p14:creationId xmlns:p14="http://schemas.microsoft.com/office/powerpoint/2010/main" val="457046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fld id="{249B1F93-E9AC-4DF9-9D99-60DAEF3EA59F}" type="slidenum">
              <a:rPr lang="en-AU" altLang="en-US"/>
              <a:pPr/>
              <a:t>‹#›</a:t>
            </a:fld>
            <a:endParaRPr lang="en-AU" altLang="en-US"/>
          </a:p>
        </p:txBody>
      </p:sp>
    </p:spTree>
    <p:extLst>
      <p:ext uri="{BB962C8B-B14F-4D97-AF65-F5344CB8AC3E}">
        <p14:creationId xmlns:p14="http://schemas.microsoft.com/office/powerpoint/2010/main" val="3966787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AU"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p>
        </p:txBody>
      </p:sp>
      <p:sp>
        <p:nvSpPr>
          <p:cNvPr id="8294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AU"/>
          </a:p>
        </p:txBody>
      </p:sp>
      <p:sp>
        <p:nvSpPr>
          <p:cNvPr id="8294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AU"/>
          </a:p>
        </p:txBody>
      </p:sp>
      <p:sp>
        <p:nvSpPr>
          <p:cNvPr id="8295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91EE639-95A5-40C3-8AD3-33DE2DC97136}" type="slidenum">
              <a:rPr lang="en-AU" altLang="en-US"/>
              <a:pPr/>
              <a:t>‹#›</a:t>
            </a:fld>
            <a:endParaRPr lang="en-AU" alt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who.int/mediacentre/factsheets/fs239/en/" TargetMode="External"/><Relationship Id="rId2" Type="http://schemas.openxmlformats.org/officeDocument/2006/relationships/hyperlink" Target="http://www.abs.gov.au/aussta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85800" y="2420938"/>
            <a:ext cx="7772400" cy="1179512"/>
          </a:xfrm>
        </p:spPr>
        <p:txBody>
          <a:bodyPr/>
          <a:lstStyle/>
          <a:p>
            <a:pPr eaLnBrk="1" hangingPunct="1"/>
            <a:r>
              <a:rPr lang="en-AU" altLang="en-US" sz="3600" smtClean="0">
                <a:latin typeface="Comic Sans MS" panose="030F0702030302020204" pitchFamily="66" charset="0"/>
              </a:rPr>
              <a:t/>
            </a:r>
            <a:br>
              <a:rPr lang="en-AU" altLang="en-US" sz="3600" smtClean="0">
                <a:latin typeface="Comic Sans MS" panose="030F0702030302020204" pitchFamily="66" charset="0"/>
              </a:rPr>
            </a:br>
            <a:r>
              <a:rPr lang="en-AU" altLang="en-US" sz="3600" smtClean="0">
                <a:latin typeface="Comic Sans MS" panose="030F0702030302020204" pitchFamily="66" charset="0"/>
              </a:rPr>
              <a:t/>
            </a:r>
            <a:br>
              <a:rPr lang="en-AU" altLang="en-US" sz="3600" smtClean="0">
                <a:latin typeface="Comic Sans MS" panose="030F0702030302020204" pitchFamily="66" charset="0"/>
              </a:rPr>
            </a:br>
            <a:r>
              <a:rPr lang="en-AU" altLang="en-US" sz="3600" smtClean="0">
                <a:latin typeface="Comic Sans MS" panose="030F0702030302020204" pitchFamily="66" charset="0"/>
              </a:rPr>
              <a:t>‘Unconditional love’ – how women and animals are affected by domestic violence</a:t>
            </a:r>
            <a:endParaRPr lang="en-US" altLang="en-US" sz="3600" smtClean="0">
              <a:latin typeface="Comic Sans MS" panose="030F0702030302020204" pitchFamily="66" charset="0"/>
            </a:endParaRPr>
          </a:p>
        </p:txBody>
      </p:sp>
      <p:sp>
        <p:nvSpPr>
          <p:cNvPr id="2051" name="Rectangle 3"/>
          <p:cNvSpPr>
            <a:spLocks noGrp="1" noChangeArrowheads="1"/>
          </p:cNvSpPr>
          <p:nvPr>
            <p:ph type="subTitle" idx="4294967295"/>
          </p:nvPr>
        </p:nvSpPr>
        <p:spPr>
          <a:xfrm>
            <a:off x="1403350" y="3860800"/>
            <a:ext cx="6400800" cy="1751013"/>
          </a:xfrm>
        </p:spPr>
        <p:txBody>
          <a:bodyPr/>
          <a:lstStyle/>
          <a:p>
            <a:pPr marL="0" indent="0" algn="ctr" eaLnBrk="1" hangingPunct="1">
              <a:buFontTx/>
              <a:buNone/>
            </a:pPr>
            <a:endParaRPr lang="en-AU" altLang="en-US" sz="2000" smtClean="0">
              <a:latin typeface="Comic Sans MS" panose="030F0702030302020204" pitchFamily="66" charset="0"/>
            </a:endParaRPr>
          </a:p>
          <a:p>
            <a:pPr marL="0" indent="0" algn="ctr" eaLnBrk="1" hangingPunct="1">
              <a:buFontTx/>
              <a:buNone/>
            </a:pPr>
            <a:endParaRPr lang="en-AU" altLang="en-US" sz="2000" smtClean="0">
              <a:latin typeface="Comic Sans MS" panose="030F0702030302020204" pitchFamily="66" charset="0"/>
            </a:endParaRPr>
          </a:p>
          <a:p>
            <a:pPr marL="0" indent="0" algn="ctr" eaLnBrk="1" hangingPunct="1">
              <a:buFontTx/>
              <a:buNone/>
            </a:pPr>
            <a:r>
              <a:rPr lang="en-AU" altLang="en-US" sz="2000" smtClean="0">
                <a:latin typeface="Comic Sans MS" panose="030F0702030302020204" pitchFamily="66" charset="0"/>
              </a:rPr>
              <a:t>Catherine Tiplady </a:t>
            </a:r>
          </a:p>
          <a:p>
            <a:pPr marL="0" indent="0" algn="ctr" eaLnBrk="1" hangingPunct="1">
              <a:buFontTx/>
              <a:buNone/>
            </a:pPr>
            <a:r>
              <a:rPr lang="en-AU" altLang="en-US" sz="2000" smtClean="0">
                <a:latin typeface="Comic Sans MS" panose="030F0702030302020204" pitchFamily="66" charset="0"/>
              </a:rPr>
              <a:t>Centre for Animal Welfare &amp; Ethics, UQ</a:t>
            </a:r>
          </a:p>
          <a:p>
            <a:pPr marL="0" indent="0" algn="ctr" eaLnBrk="1" hangingPunct="1">
              <a:buFontTx/>
              <a:buNone/>
            </a:pPr>
            <a:r>
              <a:rPr lang="en-US" altLang="en-US" sz="1400" smtClean="0">
                <a:latin typeface="Comic Sans MS" panose="030F0702030302020204" pitchFamily="66" charset="0"/>
              </a:rPr>
              <a:t>Supervisors:  Prof. Clive Phillips &amp; Dr Deborah Walsh </a:t>
            </a:r>
          </a:p>
          <a:p>
            <a:pPr marL="0" indent="0" algn="ctr" eaLnBrk="1" hangingPunct="1">
              <a:buFontTx/>
              <a:buNone/>
            </a:pPr>
            <a:endParaRPr lang="en-US" altLang="en-US" sz="1200" smtClean="0">
              <a:latin typeface="Comic Sans MS" panose="030F0702030302020204" pitchFamily="66" charset="0"/>
            </a:endParaRPr>
          </a:p>
        </p:txBody>
      </p:sp>
      <p:pic>
        <p:nvPicPr>
          <p:cNvPr id="2052" name="Picture 8" descr="http://www.animalsaustralia.org/images/features/500-domestic-violence-animal-abuse-lin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260350"/>
            <a:ext cx="4537075"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6" descr="ANd9GcQhQAsaUYssFp0nDMJ0jZ26QmdN4hmeD8lTCozFzgAjm6IMayk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824538"/>
            <a:ext cx="1584325" cy="103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9" descr="UQ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9425" y="5905500"/>
            <a:ext cx="231457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AU" altLang="en-US" smtClean="0">
                <a:latin typeface="Comic Sans MS" panose="030F0702030302020204" pitchFamily="66" charset="0"/>
              </a:rPr>
              <a:t>How can we help?</a:t>
            </a:r>
          </a:p>
        </p:txBody>
      </p:sp>
      <p:sp>
        <p:nvSpPr>
          <p:cNvPr id="83971" name="Rectangle 3"/>
          <p:cNvSpPr>
            <a:spLocks noGrp="1" noChangeArrowheads="1"/>
          </p:cNvSpPr>
          <p:nvPr>
            <p:ph type="body" idx="1"/>
          </p:nvPr>
        </p:nvSpPr>
        <p:spPr/>
        <p:txBody>
          <a:bodyPr/>
          <a:lstStyle/>
          <a:p>
            <a:pPr>
              <a:lnSpc>
                <a:spcPct val="90000"/>
              </a:lnSpc>
            </a:pPr>
            <a:r>
              <a:rPr lang="en-AU" altLang="en-US" smtClean="0">
                <a:latin typeface="Comic Sans MS" panose="030F0702030302020204" pitchFamily="66" charset="0"/>
              </a:rPr>
              <a:t>Listen without judgment</a:t>
            </a:r>
          </a:p>
          <a:p>
            <a:pPr>
              <a:lnSpc>
                <a:spcPct val="90000"/>
              </a:lnSpc>
            </a:pPr>
            <a:r>
              <a:rPr lang="en-AU" altLang="en-US" smtClean="0">
                <a:latin typeface="Comic Sans MS" panose="030F0702030302020204" pitchFamily="66" charset="0"/>
              </a:rPr>
              <a:t>Don’t criticise partner</a:t>
            </a:r>
          </a:p>
          <a:p>
            <a:pPr>
              <a:lnSpc>
                <a:spcPct val="90000"/>
              </a:lnSpc>
            </a:pPr>
            <a:r>
              <a:rPr lang="en-AU" altLang="en-US" smtClean="0">
                <a:latin typeface="Comic Sans MS" panose="030F0702030302020204" pitchFamily="66" charset="0"/>
              </a:rPr>
              <a:t>Anyone can be in violent relationship</a:t>
            </a:r>
          </a:p>
          <a:p>
            <a:pPr>
              <a:lnSpc>
                <a:spcPct val="90000"/>
              </a:lnSpc>
            </a:pPr>
            <a:r>
              <a:rPr lang="en-AU" altLang="en-US" smtClean="0">
                <a:latin typeface="Comic Sans MS" panose="030F0702030302020204" pitchFamily="66" charset="0"/>
              </a:rPr>
              <a:t>Know support options for humans/pets</a:t>
            </a:r>
          </a:p>
          <a:p>
            <a:pPr>
              <a:lnSpc>
                <a:spcPct val="90000"/>
              </a:lnSpc>
            </a:pPr>
            <a:r>
              <a:rPr lang="en-AU" altLang="en-US" smtClean="0">
                <a:latin typeface="Comic Sans MS" panose="030F0702030302020204" pitchFamily="66" charset="0"/>
              </a:rPr>
              <a:t>- RSPCA/AWL</a:t>
            </a:r>
          </a:p>
          <a:p>
            <a:pPr>
              <a:lnSpc>
                <a:spcPct val="90000"/>
              </a:lnSpc>
            </a:pPr>
            <a:r>
              <a:rPr lang="en-AU" altLang="en-US" smtClean="0">
                <a:latin typeface="Comic Sans MS" panose="030F0702030302020204" pitchFamily="66" charset="0"/>
              </a:rPr>
              <a:t>- DVConnect Qld 1800 811 811</a:t>
            </a:r>
          </a:p>
          <a:p>
            <a:pPr>
              <a:lnSpc>
                <a:spcPct val="90000"/>
              </a:lnSpc>
            </a:pPr>
            <a:r>
              <a:rPr lang="en-AU" altLang="en-US" smtClean="0">
                <a:latin typeface="Comic Sans MS" panose="030F0702030302020204" pitchFamily="66" charset="0"/>
              </a:rPr>
              <a:t>- Mensline 1800 600 636</a:t>
            </a:r>
          </a:p>
          <a:p>
            <a:pPr>
              <a:lnSpc>
                <a:spcPct val="90000"/>
              </a:lnSpc>
            </a:pPr>
            <a:r>
              <a:rPr lang="en-AU" altLang="en-US" smtClean="0">
                <a:latin typeface="Comic Sans MS" panose="030F0702030302020204" pitchFamily="66" charset="0"/>
              </a:rPr>
              <a:t>- 1800RESPECT 1800 737 732</a:t>
            </a:r>
          </a:p>
          <a:p>
            <a:pPr>
              <a:lnSpc>
                <a:spcPct val="90000"/>
              </a:lnSpc>
            </a:pPr>
            <a:endParaRPr lang="en-AU" altLang="en-US" smtClean="0">
              <a:latin typeface="Comic Sans MS" panose="030F0702030302020204" pitchFamily="66" charset="0"/>
            </a:endParaRPr>
          </a:p>
          <a:p>
            <a:pPr>
              <a:lnSpc>
                <a:spcPct val="90000"/>
              </a:lnSpc>
            </a:pPr>
            <a:endParaRPr lang="en-AU" altLang="en-US" smtClean="0">
              <a:latin typeface="Comic Sans MS" panose="030F0702030302020204" pitchFamily="66" charset="0"/>
            </a:endParaRPr>
          </a:p>
        </p:txBody>
      </p:sp>
      <p:pic>
        <p:nvPicPr>
          <p:cNvPr id="83972" name="Picture 4" descr="ANd9GcQMe_A58GzFV0dRUXkGhdZygyaSw83EuEyaJPvm4I3EGvv0VV5U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0"/>
            <a:ext cx="1763713" cy="1476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AU" altLang="en-US" smtClean="0">
                <a:latin typeface="Comic Sans MS" panose="030F0702030302020204" pitchFamily="66" charset="0"/>
              </a:rPr>
              <a:t>How can we help?</a:t>
            </a:r>
          </a:p>
        </p:txBody>
      </p:sp>
      <p:sp>
        <p:nvSpPr>
          <p:cNvPr id="84995" name="Rectangle 3"/>
          <p:cNvSpPr>
            <a:spLocks noGrp="1" noChangeArrowheads="1"/>
          </p:cNvSpPr>
          <p:nvPr>
            <p:ph type="body" sz="half" idx="1"/>
          </p:nvPr>
        </p:nvSpPr>
        <p:spPr/>
        <p:txBody>
          <a:bodyPr/>
          <a:lstStyle/>
          <a:p>
            <a:r>
              <a:rPr lang="en-AU" altLang="en-US" sz="2400" smtClean="0">
                <a:latin typeface="Comic Sans MS" panose="030F0702030302020204" pitchFamily="66" charset="0"/>
              </a:rPr>
              <a:t>Foster an animal from DV home</a:t>
            </a:r>
          </a:p>
          <a:p>
            <a:r>
              <a:rPr lang="en-AU" altLang="en-US" sz="2400" smtClean="0">
                <a:latin typeface="Comic Sans MS" panose="030F0702030302020204" pitchFamily="66" charset="0"/>
              </a:rPr>
              <a:t>(Pets not housed at DV shelters)</a:t>
            </a:r>
          </a:p>
          <a:p>
            <a:r>
              <a:rPr lang="en-AU" altLang="en-US" sz="2400" smtClean="0">
                <a:latin typeface="Comic Sans MS" panose="030F0702030302020204" pitchFamily="66" charset="0"/>
              </a:rPr>
              <a:t>Fundraising/donations</a:t>
            </a:r>
          </a:p>
          <a:p>
            <a:r>
              <a:rPr lang="en-AU" altLang="en-US" sz="2400" smtClean="0">
                <a:latin typeface="Comic Sans MS" panose="030F0702030302020204" pitchFamily="66" charset="0"/>
              </a:rPr>
              <a:t>Raising awareness</a:t>
            </a:r>
          </a:p>
          <a:p>
            <a:r>
              <a:rPr lang="en-AU" altLang="en-US" sz="2400" smtClean="0">
                <a:latin typeface="Comic Sans MS" panose="030F0702030302020204" pitchFamily="66" charset="0"/>
              </a:rPr>
              <a:t>Talking about DV/pets</a:t>
            </a:r>
          </a:p>
          <a:p>
            <a:r>
              <a:rPr lang="en-AU" altLang="en-US" sz="2400" smtClean="0">
                <a:latin typeface="Comic Sans MS" panose="030F0702030302020204" pitchFamily="66" charset="0"/>
              </a:rPr>
              <a:t>‘Are you ok? Are you and your pets safe?’</a:t>
            </a:r>
          </a:p>
          <a:p>
            <a:endParaRPr lang="en-AU" altLang="en-US" sz="2400" smtClean="0">
              <a:latin typeface="Comic Sans MS" panose="030F0702030302020204" pitchFamily="66" charset="0"/>
            </a:endParaRPr>
          </a:p>
        </p:txBody>
      </p:sp>
      <p:sp>
        <p:nvSpPr>
          <p:cNvPr id="84998" name="Rectangle 6"/>
          <p:cNvSpPr>
            <a:spLocks noGrp="1" noChangeArrowheads="1"/>
          </p:cNvSpPr>
          <p:nvPr>
            <p:ph sz="half" idx="2"/>
          </p:nvPr>
        </p:nvSpPr>
        <p:spPr/>
        <p:txBody>
          <a:bodyPr/>
          <a:lstStyle/>
          <a:p>
            <a:endParaRPr lang="en-US" altLang="en-US" sz="2800" smtClean="0"/>
          </a:p>
        </p:txBody>
      </p:sp>
      <p:pic>
        <p:nvPicPr>
          <p:cNvPr id="84997" name="Picture 5" descr="http://3.bp.blogspot.com/_eHeVg_sPAkY/SskeyXfC9aI/AAAAAAAAAaI/YcMQiSaqYQM/s320/SBFP_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1268413"/>
            <a:ext cx="2328863"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AU" altLang="en-US" smtClean="0">
                <a:latin typeface="Comic Sans MS" panose="030F0702030302020204" pitchFamily="66" charset="0"/>
              </a:rPr>
              <a:t>Summary</a:t>
            </a:r>
          </a:p>
        </p:txBody>
      </p:sp>
      <p:sp>
        <p:nvSpPr>
          <p:cNvPr id="87043" name="Rectangle 3"/>
          <p:cNvSpPr>
            <a:spLocks noGrp="1" noChangeArrowheads="1"/>
          </p:cNvSpPr>
          <p:nvPr>
            <p:ph type="body" idx="1"/>
          </p:nvPr>
        </p:nvSpPr>
        <p:spPr/>
        <p:txBody>
          <a:bodyPr/>
          <a:lstStyle/>
          <a:p>
            <a:r>
              <a:rPr lang="en-AU" altLang="en-US" smtClean="0">
                <a:latin typeface="Comic Sans MS" panose="030F0702030302020204" pitchFamily="66" charset="0"/>
              </a:rPr>
              <a:t>Pets are important source of support to people during/after violent relationship</a:t>
            </a:r>
          </a:p>
          <a:p>
            <a:r>
              <a:rPr lang="en-AU" altLang="en-US" smtClean="0">
                <a:latin typeface="Comic Sans MS" panose="030F0702030302020204" pitchFamily="66" charset="0"/>
              </a:rPr>
              <a:t>We need to start the conversation</a:t>
            </a:r>
          </a:p>
          <a:p>
            <a:r>
              <a:rPr lang="en-AU" altLang="en-US" smtClean="0">
                <a:latin typeface="Comic Sans MS" panose="030F0702030302020204" pitchFamily="66" charset="0"/>
              </a:rPr>
              <a:t>Pet fostering saves lives!</a:t>
            </a:r>
          </a:p>
          <a:p>
            <a:endParaRPr lang="en-AU" altLang="en-US" smtClean="0">
              <a:latin typeface="Comic Sans MS" panose="030F0702030302020204" pitchFamily="66" charset="0"/>
            </a:endParaRPr>
          </a:p>
          <a:p>
            <a:r>
              <a:rPr lang="en-AU" altLang="en-US" smtClean="0">
                <a:latin typeface="Comic Sans MS" panose="030F0702030302020204" pitchFamily="66" charset="0"/>
              </a:rPr>
              <a:t>catherine.tiplady@uqconnect.edu.au</a:t>
            </a:r>
          </a:p>
        </p:txBody>
      </p:sp>
      <p:pic>
        <p:nvPicPr>
          <p:cNvPr id="87044" name="Picture 5" descr="http://t3.gstatic.com/images?q=tbn:ANd9GcQ3UbtYGmElhUiYat0SUJqwRhd1Hu-BD7Bq5tMctwVG97SO27N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663" y="188913"/>
            <a:ext cx="2016125"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AU" altLang="en-US" smtClean="0"/>
              <a:t>Video from Rose Brooks USA</a:t>
            </a:r>
          </a:p>
        </p:txBody>
      </p:sp>
      <p:sp>
        <p:nvSpPr>
          <p:cNvPr id="89091" name="Rectangle 3"/>
          <p:cNvSpPr>
            <a:spLocks noGrp="1" noChangeArrowheads="1"/>
          </p:cNvSpPr>
          <p:nvPr>
            <p:ph type="body" idx="1"/>
          </p:nvPr>
        </p:nvSpPr>
        <p:spPr/>
        <p:txBody>
          <a:bodyPr/>
          <a:lstStyle/>
          <a:p>
            <a:endParaRPr lang="en-US"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AU" altLang="en-US" smtClean="0">
                <a:latin typeface="Comic Sans MS" panose="030F0702030302020204" pitchFamily="66" charset="0"/>
              </a:rPr>
              <a:t>References</a:t>
            </a:r>
          </a:p>
        </p:txBody>
      </p:sp>
      <p:sp>
        <p:nvSpPr>
          <p:cNvPr id="91139" name="Rectangle 3"/>
          <p:cNvSpPr>
            <a:spLocks noGrp="1" noChangeArrowheads="1"/>
          </p:cNvSpPr>
          <p:nvPr>
            <p:ph type="body" idx="1"/>
          </p:nvPr>
        </p:nvSpPr>
        <p:spPr/>
        <p:txBody>
          <a:bodyPr/>
          <a:lstStyle/>
          <a:p>
            <a:r>
              <a:rPr lang="en-AU" altLang="en-US" sz="1200" smtClean="0"/>
              <a:t>Ellsberg MC, Heise L. </a:t>
            </a:r>
            <a:r>
              <a:rPr lang="en-AU" altLang="en-US" sz="1200" i="1" smtClean="0"/>
              <a:t>Researching violence against women: a practical guide for researchers and activists</a:t>
            </a:r>
            <a:r>
              <a:rPr lang="en-AU" altLang="en-US" sz="1200" smtClean="0"/>
              <a:t>. World Health Organization, Washington DC, 2005;9.</a:t>
            </a:r>
          </a:p>
          <a:p>
            <a:r>
              <a:rPr lang="en-US" altLang="en-US" sz="1200" smtClean="0"/>
              <a:t>Tiplady, C.M., Walsh, D.B. &amp; Phillips, CJC (2012), ‘Intimate partner violence and companion animal welfare’, Australian Veterinary Journal Jan-Feb.</a:t>
            </a:r>
          </a:p>
          <a:p>
            <a:r>
              <a:rPr lang="en-US" altLang="en-US" sz="1200" smtClean="0"/>
              <a:t>Tiplady, C. (2013) ‘Animal Abuse:  Helping Animals and People’ (book) published CABI, Oxfordshire, England.</a:t>
            </a:r>
          </a:p>
          <a:p>
            <a:r>
              <a:rPr lang="en-AU" altLang="en-US" sz="1200" smtClean="0"/>
              <a:t>Australian Bureau of Statistics Australian Women’s Safety Study 1996 </a:t>
            </a:r>
            <a:r>
              <a:rPr lang="en-AU" altLang="en-US" sz="1200" smtClean="0">
                <a:hlinkClick r:id="rId2"/>
              </a:rPr>
              <a:t>www.abs.gov.au/ausstats</a:t>
            </a:r>
            <a:endParaRPr lang="en-AU" altLang="en-US" sz="1200" smtClean="0"/>
          </a:p>
          <a:p>
            <a:pPr eaLnBrk="1" hangingPunct="1"/>
            <a:r>
              <a:rPr lang="en-AU" altLang="en-US" sz="1200" smtClean="0"/>
              <a:t>Ascione, F.R., 1998. Battered women’s reports of their partners’ and their children’s cruelty to animals. Journal of Emotional Abuse 1, 119-133</a:t>
            </a:r>
          </a:p>
          <a:p>
            <a:pPr eaLnBrk="1" hangingPunct="1"/>
            <a:r>
              <a:rPr lang="en-AU" altLang="en-US" sz="1200" smtClean="0"/>
              <a:t>Flynn, C.P., 2000. Woman’s best friend: Pet abuse and the role of companion animals in the lives of battered women. Violence Against Women 6, 162-177.</a:t>
            </a:r>
          </a:p>
          <a:p>
            <a:pPr eaLnBrk="1" hangingPunct="1"/>
            <a:r>
              <a:rPr lang="en-AU" altLang="en-US" sz="1200" smtClean="0"/>
              <a:t>WHO (2013) Violence Against Women, Fact Sheet no. 239, </a:t>
            </a:r>
            <a:r>
              <a:rPr lang="en-AU" altLang="en-US" sz="1200" smtClean="0">
                <a:hlinkClick r:id="rId3"/>
              </a:rPr>
              <a:t>http://www.who.int/mediacentre/factsheets/fs239/en/</a:t>
            </a:r>
            <a:r>
              <a:rPr lang="en-AU" altLang="en-US" sz="1200" smtClean="0"/>
              <a:t> </a:t>
            </a:r>
          </a:p>
          <a:p>
            <a:r>
              <a:rPr lang="en-AU" altLang="en-US" sz="1200" smtClean="0"/>
              <a:t>McDonald H. </a:t>
            </a:r>
            <a:r>
              <a:rPr lang="en-AU" altLang="en-US" sz="1200" i="1" smtClean="0"/>
              <a:t>What’s in a name? Definitions and domestic violence</a:t>
            </a:r>
            <a:r>
              <a:rPr lang="en-AU" altLang="en-US" sz="1200" smtClean="0"/>
              <a:t>. Discussion paper no. 1. Domestic Violence and Incest Resource Centre,Melbourne, Australia,1998.</a:t>
            </a:r>
          </a:p>
          <a:p>
            <a:r>
              <a:rPr lang="en-AU" altLang="en-US" sz="1200" smtClean="0"/>
              <a:t>Walsh DB. Silent suffering: the extent, level and nature of violence against women during pregnancy. A study of 400 Australian women. PhD Thesis, University of Melbourne, Victoria, Australia, 2004.</a:t>
            </a:r>
          </a:p>
          <a:p>
            <a:r>
              <a:rPr lang="en-AU" altLang="en-US" sz="1200" smtClean="0"/>
              <a:t>Green PC, Gullone E. Knowledge and attitudes of Australian veterinarians to animal abuse and human interpersonal violence. </a:t>
            </a:r>
            <a:r>
              <a:rPr lang="en-AU" altLang="en-US" sz="1200" i="1" smtClean="0"/>
              <a:t>Aust Vet J </a:t>
            </a:r>
            <a:r>
              <a:rPr lang="en-AU" altLang="en-US" sz="1200" smtClean="0"/>
              <a:t>2000;83:619–625.</a:t>
            </a:r>
          </a:p>
          <a:p>
            <a:r>
              <a:rPr lang="en-AU" altLang="en-US" sz="1200" smtClean="0"/>
              <a:t>Allie Phillips SAF-T program, more info at alliephillips.com/saf-tprogram</a:t>
            </a:r>
          </a:p>
          <a:p>
            <a:r>
              <a:rPr lang="en-US" altLang="en-US" sz="1200" smtClean="0"/>
              <a:t>Thanks to all the amazing women and vets who have been interviewed by me for my research!</a:t>
            </a:r>
          </a:p>
          <a:p>
            <a:r>
              <a:rPr lang="en-US" altLang="en-US" sz="1200" smtClean="0"/>
              <a:t>Thanks to DVConnect and RSPCA Pets In Crisis for their assistance.</a:t>
            </a:r>
          </a:p>
          <a:p>
            <a:r>
              <a:rPr lang="en-US" altLang="en-US" sz="1200" smtClean="0"/>
              <a:t>Thanks to Rose Brooks for letting me use their awesome video.</a:t>
            </a:r>
          </a:p>
          <a:p>
            <a:endParaRPr lang="en-AU" altLang="en-US" sz="1200" smtClean="0"/>
          </a:p>
          <a:p>
            <a:endParaRPr lang="en-AU" altLang="en-US" sz="14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AU" altLang="en-US" smtClean="0">
                <a:latin typeface="Comic Sans MS" panose="030F0702030302020204" pitchFamily="66" charset="0"/>
              </a:rPr>
              <a:t>What is domestic violence?</a:t>
            </a:r>
          </a:p>
        </p:txBody>
      </p:sp>
      <p:sp>
        <p:nvSpPr>
          <p:cNvPr id="90115" name="Rectangle 3"/>
          <p:cNvSpPr>
            <a:spLocks noGrp="1" noChangeArrowheads="1"/>
          </p:cNvSpPr>
          <p:nvPr>
            <p:ph type="body" idx="1"/>
          </p:nvPr>
        </p:nvSpPr>
        <p:spPr/>
        <p:txBody>
          <a:bodyPr/>
          <a:lstStyle/>
          <a:p>
            <a:r>
              <a:rPr lang="en-AU" altLang="en-US" sz="2800" smtClean="0">
                <a:latin typeface="Comic Sans MS" panose="030F0702030302020204" pitchFamily="66" charset="0"/>
              </a:rPr>
              <a:t>Abuse between intimate partners</a:t>
            </a:r>
          </a:p>
          <a:p>
            <a:r>
              <a:rPr lang="en-AU" altLang="en-US" sz="2800" smtClean="0">
                <a:latin typeface="Comic Sans MS" panose="030F0702030302020204" pitchFamily="66" charset="0"/>
              </a:rPr>
              <a:t>Includes physical, verbal, sexual, emotional abuse and threats to harm people, pets, property </a:t>
            </a:r>
            <a:r>
              <a:rPr lang="en-AU" altLang="en-US" sz="2000" smtClean="0">
                <a:latin typeface="Comic Sans MS" panose="030F0702030302020204" pitchFamily="66" charset="0"/>
              </a:rPr>
              <a:t>(McDonald, 1998, Walsh, 2004) </a:t>
            </a:r>
          </a:p>
          <a:p>
            <a:r>
              <a:rPr lang="en-AU" altLang="en-US" sz="2800" smtClean="0">
                <a:latin typeface="Comic Sans MS" panose="030F0702030302020204" pitchFamily="66" charset="0"/>
              </a:rPr>
              <a:t>1 in 3 women globally </a:t>
            </a:r>
            <a:r>
              <a:rPr lang="en-AU" altLang="en-US" sz="2000" smtClean="0">
                <a:latin typeface="Comic Sans MS" panose="030F0702030302020204" pitchFamily="66" charset="0"/>
              </a:rPr>
              <a:t>(WHO, 2013)</a:t>
            </a:r>
          </a:p>
          <a:p>
            <a:r>
              <a:rPr lang="en-AU" altLang="en-US" sz="2800" smtClean="0">
                <a:latin typeface="Comic Sans MS" panose="030F0702030302020204" pitchFamily="66" charset="0"/>
              </a:rPr>
              <a:t>Men perpetrators/women victims </a:t>
            </a:r>
            <a:r>
              <a:rPr lang="en-AU" altLang="en-US" sz="2000" smtClean="0">
                <a:latin typeface="Comic Sans MS" panose="030F0702030302020204" pitchFamily="66" charset="0"/>
              </a:rPr>
              <a:t>(ABS, 1996)</a:t>
            </a:r>
          </a:p>
          <a:p>
            <a:r>
              <a:rPr lang="en-AU" altLang="en-US" sz="2800" smtClean="0">
                <a:latin typeface="Comic Sans MS" panose="030F0702030302020204" pitchFamily="66" charset="0"/>
              </a:rPr>
              <a:t>“the most pervasive yet under-recognised human rights violation in the world” </a:t>
            </a:r>
            <a:r>
              <a:rPr lang="en-AU" altLang="en-US" sz="2000" smtClean="0">
                <a:latin typeface="Comic Sans MS" panose="030F0702030302020204" pitchFamily="66" charset="0"/>
              </a:rPr>
              <a:t>(Ellsberg &amp; Heise, 2005)</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AU" altLang="en-US" smtClean="0">
                <a:latin typeface="Comic Sans MS" panose="030F0702030302020204" pitchFamily="66" charset="0"/>
              </a:rPr>
              <a:t>Relevance</a:t>
            </a:r>
          </a:p>
        </p:txBody>
      </p:sp>
      <p:sp>
        <p:nvSpPr>
          <p:cNvPr id="79875" name="Rectangle 3"/>
          <p:cNvSpPr>
            <a:spLocks noGrp="1" noChangeArrowheads="1"/>
          </p:cNvSpPr>
          <p:nvPr>
            <p:ph type="body" idx="1"/>
          </p:nvPr>
        </p:nvSpPr>
        <p:spPr/>
        <p:txBody>
          <a:bodyPr/>
          <a:lstStyle/>
          <a:p>
            <a:r>
              <a:rPr lang="en-AU" altLang="en-US" sz="2800" smtClean="0">
                <a:latin typeface="Comic Sans MS" panose="030F0702030302020204" pitchFamily="66" charset="0"/>
              </a:rPr>
              <a:t>1 in 3 women have experienced DV </a:t>
            </a:r>
            <a:r>
              <a:rPr lang="en-AU" altLang="en-US" sz="2400" smtClean="0">
                <a:latin typeface="Comic Sans MS" panose="030F0702030302020204" pitchFamily="66" charset="0"/>
              </a:rPr>
              <a:t>(WHO, 2013)</a:t>
            </a:r>
          </a:p>
          <a:p>
            <a:r>
              <a:rPr lang="en-AU" altLang="en-US" sz="2800" smtClean="0">
                <a:latin typeface="Comic Sans MS" panose="030F0702030302020204" pitchFamily="66" charset="0"/>
              </a:rPr>
              <a:t>&gt;60% of Australian households have pets </a:t>
            </a:r>
            <a:r>
              <a:rPr lang="en-AU" altLang="en-US" sz="2400" smtClean="0">
                <a:latin typeface="Comic Sans MS" panose="030F0702030302020204" pitchFamily="66" charset="0"/>
              </a:rPr>
              <a:t>(RSPCA, 2014)</a:t>
            </a:r>
            <a:endParaRPr lang="en-AU" altLang="en-US" sz="2800" smtClean="0">
              <a:latin typeface="Comic Sans MS" panose="030F0702030302020204" pitchFamily="66" charset="0"/>
            </a:endParaRPr>
          </a:p>
          <a:p>
            <a:r>
              <a:rPr lang="en-AU" altLang="en-US" sz="2800" smtClean="0">
                <a:latin typeface="Comic Sans MS" panose="030F0702030302020204" pitchFamily="66" charset="0"/>
              </a:rPr>
              <a:t>Workers in women’s refuges aware of involvement of pets in DV since 1970’s</a:t>
            </a:r>
          </a:p>
          <a:p>
            <a:r>
              <a:rPr lang="en-AU" altLang="en-US" sz="2800" smtClean="0">
                <a:latin typeface="Comic Sans MS" panose="030F0702030302020204" pitchFamily="66" charset="0"/>
              </a:rPr>
              <a:t>Research in DV/pets began in late 1990’s</a:t>
            </a:r>
          </a:p>
          <a:p>
            <a:r>
              <a:rPr lang="en-AU" altLang="en-US" sz="2800" smtClean="0">
                <a:latin typeface="Comic Sans MS" panose="030F0702030302020204" pitchFamily="66" charset="0"/>
              </a:rPr>
              <a:t>Concept of ‘link’ widely accepted</a:t>
            </a:r>
          </a:p>
        </p:txBody>
      </p:sp>
      <p:pic>
        <p:nvPicPr>
          <p:cNvPr id="79876" name="Picture 4" descr="ANd9GcT5sd0qwiJVS0QqmCKpo0QRxATTkL65x6Z-XJ3xT0YC4Ci-lwmp&amp;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5013325"/>
            <a:ext cx="3933825"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AU" altLang="en-US" smtClean="0">
                <a:latin typeface="Comic Sans MS" panose="030F0702030302020204" pitchFamily="66" charset="0"/>
              </a:rPr>
              <a:t>Why are pets involved?</a:t>
            </a:r>
          </a:p>
        </p:txBody>
      </p:sp>
      <p:sp>
        <p:nvSpPr>
          <p:cNvPr id="88067" name="Rectangle 3"/>
          <p:cNvSpPr>
            <a:spLocks noGrp="1" noChangeArrowheads="1"/>
          </p:cNvSpPr>
          <p:nvPr>
            <p:ph type="body" idx="1"/>
          </p:nvPr>
        </p:nvSpPr>
        <p:spPr/>
        <p:txBody>
          <a:bodyPr/>
          <a:lstStyle/>
          <a:p>
            <a:r>
              <a:rPr lang="en-AU" altLang="en-US" smtClean="0">
                <a:latin typeface="Comic Sans MS" panose="030F0702030302020204" pitchFamily="66" charset="0"/>
              </a:rPr>
              <a:t>As a method of psychological control eg ‘if you leave me I’ll kill your cat’</a:t>
            </a:r>
          </a:p>
          <a:p>
            <a:r>
              <a:rPr lang="en-AU" altLang="en-US" smtClean="0">
                <a:latin typeface="Comic Sans MS" panose="030F0702030302020204" pitchFamily="66" charset="0"/>
              </a:rPr>
              <a:t>Women delay leaving due to concern for pets</a:t>
            </a:r>
          </a:p>
          <a:p>
            <a:r>
              <a:rPr lang="en-AU" altLang="en-US" smtClean="0">
                <a:latin typeface="Comic Sans MS" panose="030F0702030302020204" pitchFamily="66" charset="0"/>
              </a:rPr>
              <a:t>Finding safe, pet friendly housing is hard</a:t>
            </a:r>
          </a:p>
          <a:p>
            <a:endParaRPr lang="en-AU" altLang="en-US" smtClean="0">
              <a:latin typeface="Comic Sans MS" panose="030F0702030302020204" pitchFamily="66" charset="0"/>
            </a:endParaRPr>
          </a:p>
        </p:txBody>
      </p:sp>
      <p:pic>
        <p:nvPicPr>
          <p:cNvPr id="88068" name="Picture 4" descr="lgPupp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5008563"/>
            <a:ext cx="4387850" cy="18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468313" y="260350"/>
            <a:ext cx="8229600" cy="1143000"/>
          </a:xfrm>
        </p:spPr>
        <p:txBody>
          <a:bodyPr/>
          <a:lstStyle/>
          <a:p>
            <a:pPr eaLnBrk="1" hangingPunct="1"/>
            <a:r>
              <a:rPr lang="en-US" altLang="en-US" smtClean="0">
                <a:latin typeface="Comic Sans MS" panose="030F0702030302020204" pitchFamily="66" charset="0"/>
              </a:rPr>
              <a:t>DV and pets</a:t>
            </a:r>
          </a:p>
        </p:txBody>
      </p:sp>
      <p:sp>
        <p:nvSpPr>
          <p:cNvPr id="93187" name="Content Placeholder 2"/>
          <p:cNvSpPr>
            <a:spLocks noGrp="1"/>
          </p:cNvSpPr>
          <p:nvPr>
            <p:ph idx="4294967295"/>
          </p:nvPr>
        </p:nvSpPr>
        <p:spPr>
          <a:xfrm>
            <a:off x="468313" y="1196975"/>
            <a:ext cx="8229600" cy="4525963"/>
          </a:xfrm>
        </p:spPr>
        <p:txBody>
          <a:bodyPr/>
          <a:lstStyle/>
          <a:p>
            <a:pPr eaLnBrk="1" hangingPunct="1">
              <a:buFontTx/>
              <a:buNone/>
            </a:pPr>
            <a:endParaRPr lang="en-AU" altLang="en-US" sz="2400" smtClean="0">
              <a:latin typeface="Comic Sans MS" panose="030F0702030302020204" pitchFamily="66" charset="0"/>
            </a:endParaRPr>
          </a:p>
          <a:p>
            <a:pPr eaLnBrk="1" hangingPunct="1"/>
            <a:r>
              <a:rPr lang="en-AU" altLang="en-US" sz="2400" smtClean="0">
                <a:latin typeface="Comic Sans MS" panose="030F0702030302020204" pitchFamily="66" charset="0"/>
              </a:rPr>
              <a:t>1 in 3 women were threatened - animals would be hurt/killed if she left</a:t>
            </a:r>
          </a:p>
          <a:p>
            <a:pPr eaLnBrk="1" hangingPunct="1"/>
            <a:r>
              <a:rPr lang="en-AU" altLang="en-US" sz="2400" smtClean="0">
                <a:latin typeface="Comic Sans MS" panose="030F0702030302020204" pitchFamily="66" charset="0"/>
              </a:rPr>
              <a:t>Verbal abuse</a:t>
            </a:r>
          </a:p>
          <a:p>
            <a:pPr eaLnBrk="1" hangingPunct="1"/>
            <a:r>
              <a:rPr lang="en-AU" altLang="en-US" sz="2400" smtClean="0">
                <a:latin typeface="Comic Sans MS" panose="030F0702030302020204" pitchFamily="66" charset="0"/>
              </a:rPr>
              <a:t>Physical abuse: kicking, hitting, throwing</a:t>
            </a:r>
          </a:p>
          <a:p>
            <a:pPr eaLnBrk="1" hangingPunct="1"/>
            <a:r>
              <a:rPr lang="en-AU" altLang="en-US" sz="2400" smtClean="0">
                <a:latin typeface="Comic Sans MS" panose="030F0702030302020204" pitchFamily="66" charset="0"/>
              </a:rPr>
              <a:t>Neglect</a:t>
            </a:r>
          </a:p>
          <a:p>
            <a:pPr eaLnBrk="1" hangingPunct="1"/>
            <a:r>
              <a:rPr lang="en-AU" altLang="en-US" sz="2400" smtClean="0">
                <a:latin typeface="Comic Sans MS" panose="030F0702030302020204" pitchFamily="66" charset="0"/>
              </a:rPr>
              <a:t>85% reported animals with behavioural issues </a:t>
            </a:r>
          </a:p>
          <a:p>
            <a:pPr eaLnBrk="1" hangingPunct="1"/>
            <a:r>
              <a:rPr lang="en-AU" altLang="en-US" sz="2400" smtClean="0">
                <a:latin typeface="Comic Sans MS" panose="030F0702030302020204" pitchFamily="66" charset="0"/>
              </a:rPr>
              <a:t>‘Once the nervousness started, it never stopped – the dogs never became normal again…’ </a:t>
            </a:r>
            <a:r>
              <a:rPr lang="en-AU" altLang="en-US" sz="1600" smtClean="0">
                <a:latin typeface="Comic Sans MS" panose="030F0702030302020204" pitchFamily="66" charset="0"/>
              </a:rPr>
              <a:t>(survey #14)</a:t>
            </a:r>
            <a:r>
              <a:rPr lang="en-AU" altLang="en-US" smtClean="0">
                <a:latin typeface="Comic Sans MS" panose="030F0702030302020204" pitchFamily="66" charset="0"/>
              </a:rPr>
              <a:t>    </a:t>
            </a:r>
          </a:p>
          <a:p>
            <a:pPr eaLnBrk="1" hangingPunct="1"/>
            <a:endParaRPr lang="en-AU" altLang="en-US" smtClean="0">
              <a:latin typeface="Comic Sans MS" panose="030F0702030302020204" pitchFamily="66" charset="0"/>
            </a:endParaRPr>
          </a:p>
          <a:p>
            <a:pPr eaLnBrk="1" hangingPunct="1"/>
            <a:r>
              <a:rPr lang="en-AU" altLang="en-US" sz="1200" smtClean="0">
                <a:latin typeface="Comic Sans MS" panose="030F0702030302020204" pitchFamily="66" charset="0"/>
              </a:rPr>
              <a:t>Photo:  RSPCA</a:t>
            </a:r>
            <a:r>
              <a:rPr lang="en-AU" altLang="en-US" smtClean="0">
                <a:latin typeface="Comic Sans MS" panose="030F0702030302020204" pitchFamily="66" charset="0"/>
              </a:rPr>
              <a:t>                 </a:t>
            </a:r>
          </a:p>
        </p:txBody>
      </p:sp>
      <p:pic>
        <p:nvPicPr>
          <p:cNvPr id="93188" name="Picture 10" descr="ANd9GcQLxaCqH3_na7urv6g7UMdDawHRnpCtmLyuSy4SFkBRNKIBs-o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4550" y="5157788"/>
            <a:ext cx="3219450"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a:xfrm>
            <a:off x="468313" y="260350"/>
            <a:ext cx="8229600" cy="1143000"/>
          </a:xfrm>
        </p:spPr>
        <p:txBody>
          <a:bodyPr/>
          <a:lstStyle/>
          <a:p>
            <a:pPr eaLnBrk="1" hangingPunct="1"/>
            <a:r>
              <a:rPr lang="en-AU" altLang="en-US" smtClean="0">
                <a:latin typeface="Comic Sans MS" panose="030F0702030302020204" pitchFamily="66" charset="0"/>
              </a:rPr>
              <a:t>‘Target’ animals</a:t>
            </a:r>
            <a:endParaRPr lang="en-US" altLang="en-US" smtClean="0">
              <a:latin typeface="Comic Sans MS" panose="030F0702030302020204" pitchFamily="66" charset="0"/>
            </a:endParaRPr>
          </a:p>
        </p:txBody>
      </p:sp>
      <p:sp>
        <p:nvSpPr>
          <p:cNvPr id="96259" name="Content Placeholder 2"/>
          <p:cNvSpPr>
            <a:spLocks noGrp="1"/>
          </p:cNvSpPr>
          <p:nvPr>
            <p:ph idx="4294967295"/>
          </p:nvPr>
        </p:nvSpPr>
        <p:spPr>
          <a:xfrm>
            <a:off x="468313" y="1628775"/>
            <a:ext cx="8229600" cy="4525963"/>
          </a:xfrm>
        </p:spPr>
        <p:txBody>
          <a:bodyPr/>
          <a:lstStyle/>
          <a:p>
            <a:pPr eaLnBrk="1" hangingPunct="1"/>
            <a:r>
              <a:rPr lang="en-AU" altLang="en-US" sz="2800" smtClean="0">
                <a:latin typeface="Comic Sans MS" panose="030F0702030302020204" pitchFamily="66" charset="0"/>
              </a:rPr>
              <a:t>In multi-animal households, one was usually the target of abuse</a:t>
            </a:r>
          </a:p>
          <a:p>
            <a:pPr eaLnBrk="1" hangingPunct="1"/>
            <a:r>
              <a:rPr lang="en-AU" altLang="en-US" sz="2800" smtClean="0">
                <a:latin typeface="Comic Sans MS" panose="030F0702030302020204" pitchFamily="66" charset="0"/>
              </a:rPr>
              <a:t>Women were close to/owned</a:t>
            </a:r>
          </a:p>
          <a:p>
            <a:pPr eaLnBrk="1" hangingPunct="1"/>
            <a:r>
              <a:rPr lang="en-AU" altLang="en-US" sz="2800" smtClean="0">
                <a:latin typeface="Comic Sans MS" panose="030F0702030302020204" pitchFamily="66" charset="0"/>
              </a:rPr>
              <a:t>Dogs more likely to be targets</a:t>
            </a:r>
          </a:p>
          <a:p>
            <a:pPr eaLnBrk="1" hangingPunct="1"/>
            <a:r>
              <a:rPr lang="en-AU" altLang="en-US" sz="2800" smtClean="0">
                <a:latin typeface="Comic Sans MS" panose="030F0702030302020204" pitchFamily="66" charset="0"/>
              </a:rPr>
              <a:t>Abuse is not random</a:t>
            </a:r>
          </a:p>
          <a:p>
            <a:pPr eaLnBrk="1" hangingPunct="1"/>
            <a:r>
              <a:rPr lang="en-AU" altLang="en-US" sz="2800" i="1" smtClean="0"/>
              <a:t>‘</a:t>
            </a:r>
            <a:r>
              <a:rPr lang="en-AU" altLang="en-US" sz="2400" smtClean="0">
                <a:latin typeface="Comic Sans MS" panose="030F0702030302020204" pitchFamily="66" charset="0"/>
              </a:rPr>
              <a:t>Of the three dogs, the red cattle dog was a target, she was a target because I loved her so much</a:t>
            </a:r>
            <a:r>
              <a:rPr lang="en-AU" altLang="en-US" sz="2800" i="1" smtClean="0"/>
              <a:t>’ </a:t>
            </a:r>
            <a:r>
              <a:rPr lang="en-AU" altLang="en-US" sz="2000" smtClean="0"/>
              <a:t>(survey 20)</a:t>
            </a:r>
            <a:endParaRPr lang="en-US" altLang="en-US" sz="2800" smtClean="0"/>
          </a:p>
        </p:txBody>
      </p:sp>
      <p:pic>
        <p:nvPicPr>
          <p:cNvPr id="96260" name="Picture 8" descr="http://t2.gstatic.com/images?q=tbn:ANd9GcSdLv6bZA4Pic8qWEn_29NAg-_GFSpf6pxHFLz-a6dAlSd8bs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188913"/>
            <a:ext cx="1254125"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AU" altLang="en-US" smtClean="0">
                <a:latin typeface="Comic Sans MS" panose="030F0702030302020204" pitchFamily="66" charset="0"/>
              </a:rPr>
              <a:t>Vet involvement</a:t>
            </a:r>
          </a:p>
        </p:txBody>
      </p:sp>
      <p:sp>
        <p:nvSpPr>
          <p:cNvPr id="80899" name="Rectangle 3"/>
          <p:cNvSpPr>
            <a:spLocks noGrp="1" noChangeArrowheads="1"/>
          </p:cNvSpPr>
          <p:nvPr>
            <p:ph type="body" idx="1"/>
          </p:nvPr>
        </p:nvSpPr>
        <p:spPr/>
        <p:txBody>
          <a:bodyPr/>
          <a:lstStyle/>
          <a:p>
            <a:pPr>
              <a:lnSpc>
                <a:spcPct val="90000"/>
              </a:lnSpc>
            </a:pPr>
            <a:r>
              <a:rPr lang="en-AU" altLang="en-US" smtClean="0">
                <a:latin typeface="Comic Sans MS" panose="030F0702030302020204" pitchFamily="66" charset="0"/>
              </a:rPr>
              <a:t>Many vets see cases of animal abuse</a:t>
            </a:r>
          </a:p>
          <a:p>
            <a:pPr>
              <a:lnSpc>
                <a:spcPct val="90000"/>
              </a:lnSpc>
            </a:pPr>
            <a:r>
              <a:rPr lang="en-AU" altLang="en-US" smtClean="0">
                <a:latin typeface="Comic Sans MS" panose="030F0702030302020204" pitchFamily="66" charset="0"/>
              </a:rPr>
              <a:t>Believe that those who abuse their partner/children more likely to harm animals</a:t>
            </a:r>
          </a:p>
          <a:p>
            <a:pPr>
              <a:lnSpc>
                <a:spcPct val="90000"/>
              </a:lnSpc>
            </a:pPr>
            <a:r>
              <a:rPr lang="en-AU" altLang="en-US" smtClean="0">
                <a:latin typeface="Comic Sans MS" panose="030F0702030302020204" pitchFamily="66" charset="0"/>
              </a:rPr>
              <a:t>Vets are seeing cases of animal abuse linked to DV</a:t>
            </a:r>
          </a:p>
          <a:p>
            <a:pPr>
              <a:lnSpc>
                <a:spcPct val="90000"/>
              </a:lnSpc>
            </a:pPr>
            <a:r>
              <a:rPr lang="en-AU" altLang="en-US" smtClean="0">
                <a:latin typeface="Comic Sans MS" panose="030F0702030302020204" pitchFamily="66" charset="0"/>
              </a:rPr>
              <a:t>But don’t feel adequately trained in DV/pet abuse issues.</a:t>
            </a:r>
          </a:p>
          <a:p>
            <a:pPr>
              <a:lnSpc>
                <a:spcPct val="90000"/>
              </a:lnSpc>
            </a:pPr>
            <a:r>
              <a:rPr lang="en-AU" altLang="en-US" smtClean="0">
                <a:latin typeface="Comic Sans MS" panose="030F0702030302020204" pitchFamily="66" charset="0"/>
              </a:rPr>
              <a:t>(Green &amp; Gullone, 2005; Tiplady et al)</a:t>
            </a:r>
          </a:p>
          <a:p>
            <a:pPr>
              <a:lnSpc>
                <a:spcPct val="90000"/>
              </a:lnSpc>
            </a:pPr>
            <a:endParaRPr lang="en-AU" altLang="en-US" smtClean="0">
              <a:latin typeface="Comic Sans MS" panose="030F0702030302020204" pitchFamily="66" charset="0"/>
            </a:endParaRPr>
          </a:p>
        </p:txBody>
      </p:sp>
      <p:pic>
        <p:nvPicPr>
          <p:cNvPr id="80901" name="Picture 8" descr="http://t0.gstatic.com/images?q=tbn:ANd9GcThsZaURBNrqAjajTerAuvyhWAf_CORRXlhaw_rrGfSenAIa_Lh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19063"/>
            <a:ext cx="21971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AU" altLang="en-US" smtClean="0">
                <a:latin typeface="Comic Sans MS" panose="030F0702030302020204" pitchFamily="66" charset="0"/>
              </a:rPr>
              <a:t>Human survivors of DV</a:t>
            </a:r>
          </a:p>
        </p:txBody>
      </p:sp>
      <p:sp>
        <p:nvSpPr>
          <p:cNvPr id="81923" name="Rectangle 3"/>
          <p:cNvSpPr>
            <a:spLocks noGrp="1" noChangeArrowheads="1"/>
          </p:cNvSpPr>
          <p:nvPr>
            <p:ph type="body" sz="half" idx="1"/>
          </p:nvPr>
        </p:nvSpPr>
        <p:spPr/>
        <p:txBody>
          <a:bodyPr/>
          <a:lstStyle/>
          <a:p>
            <a:r>
              <a:rPr lang="en-AU" altLang="en-US" sz="2800" smtClean="0">
                <a:latin typeface="Comic Sans MS" panose="030F0702030302020204" pitchFamily="66" charset="0"/>
              </a:rPr>
              <a:t>Vets not seen as useful support ‘judgmental’, ‘disinterested’</a:t>
            </a:r>
          </a:p>
          <a:p>
            <a:r>
              <a:rPr lang="en-AU" altLang="en-US" sz="2800" smtClean="0">
                <a:latin typeface="Comic Sans MS" panose="030F0702030302020204" pitchFamily="66" charset="0"/>
              </a:rPr>
              <a:t>Pet foster services valued</a:t>
            </a:r>
          </a:p>
          <a:p>
            <a:r>
              <a:rPr lang="en-AU" altLang="en-US" sz="2800" smtClean="0">
                <a:latin typeface="Comic Sans MS" panose="030F0702030302020204" pitchFamily="66" charset="0"/>
              </a:rPr>
              <a:t>Informed DV workers valued</a:t>
            </a:r>
          </a:p>
          <a:p>
            <a:r>
              <a:rPr lang="en-AU" altLang="en-US" sz="2800" smtClean="0">
                <a:latin typeface="Comic Sans MS" panose="030F0702030302020204" pitchFamily="66" charset="0"/>
              </a:rPr>
              <a:t>Close emotional bond with pets</a:t>
            </a:r>
          </a:p>
          <a:p>
            <a:r>
              <a:rPr lang="en-AU" altLang="en-US" sz="2800" smtClean="0">
                <a:latin typeface="Comic Sans MS" panose="030F0702030302020204" pitchFamily="66" charset="0"/>
              </a:rPr>
              <a:t>Distressing to be separated</a:t>
            </a:r>
          </a:p>
        </p:txBody>
      </p:sp>
      <p:sp>
        <p:nvSpPr>
          <p:cNvPr id="81926" name="Rectangle 6"/>
          <p:cNvSpPr>
            <a:spLocks noGrp="1" noChangeArrowheads="1"/>
          </p:cNvSpPr>
          <p:nvPr>
            <p:ph sz="half" idx="2"/>
          </p:nvPr>
        </p:nvSpPr>
        <p:spPr/>
        <p:txBody>
          <a:bodyPr/>
          <a:lstStyle/>
          <a:p>
            <a:endParaRPr lang="en-US" altLang="en-US" sz="2800" smtClean="0"/>
          </a:p>
        </p:txBody>
      </p:sp>
      <p:pic>
        <p:nvPicPr>
          <p:cNvPr id="81925" name="Picture 6" descr="LocateAsset?asset=image&amp;assetId=1232718296270&amp;imageSize=xLarge&amp;mode=p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4600575"/>
            <a:ext cx="403225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AU" altLang="en-US" smtClean="0">
                <a:latin typeface="Comic Sans MS" panose="030F0702030302020204" pitchFamily="66" charset="0"/>
              </a:rPr>
              <a:t>Human/animal bond</a:t>
            </a:r>
          </a:p>
        </p:txBody>
      </p:sp>
      <p:sp>
        <p:nvSpPr>
          <p:cNvPr id="86019" name="Rectangle 3"/>
          <p:cNvSpPr>
            <a:spLocks noGrp="1" noChangeArrowheads="1"/>
          </p:cNvSpPr>
          <p:nvPr>
            <p:ph type="body" idx="1"/>
          </p:nvPr>
        </p:nvSpPr>
        <p:spPr>
          <a:xfrm>
            <a:off x="468313" y="1628775"/>
            <a:ext cx="8229600" cy="4525963"/>
          </a:xfrm>
        </p:spPr>
        <p:txBody>
          <a:bodyPr/>
          <a:lstStyle/>
          <a:p>
            <a:r>
              <a:rPr lang="en-AU" altLang="en-US" smtClean="0">
                <a:latin typeface="Comic Sans MS" panose="030F0702030302020204" pitchFamily="66" charset="0"/>
              </a:rPr>
              <a:t>Shared experience of surviving DV</a:t>
            </a:r>
          </a:p>
          <a:p>
            <a:r>
              <a:rPr lang="en-AU" altLang="en-US" smtClean="0">
                <a:latin typeface="Comic Sans MS" panose="030F0702030302020204" pitchFamily="66" charset="0"/>
              </a:rPr>
              <a:t>Strong bond between women and pets</a:t>
            </a:r>
          </a:p>
          <a:p>
            <a:r>
              <a:rPr lang="en-AU" altLang="en-US" smtClean="0">
                <a:latin typeface="Comic Sans MS" panose="030F0702030302020204" pitchFamily="66" charset="0"/>
              </a:rPr>
              <a:t>Animals may be protective of women, clingy, see woman as source of security</a:t>
            </a:r>
          </a:p>
          <a:p>
            <a:r>
              <a:rPr lang="en-AU" altLang="en-US" smtClean="0">
                <a:latin typeface="Comic Sans MS" panose="030F0702030302020204" pitchFamily="66" charset="0"/>
              </a:rPr>
              <a:t>‘Unconditional love’</a:t>
            </a:r>
          </a:p>
          <a:p>
            <a:r>
              <a:rPr lang="en-AU" altLang="en-US" smtClean="0">
                <a:latin typeface="Comic Sans MS" panose="030F0702030302020204" pitchFamily="66" charset="0"/>
              </a:rPr>
              <a:t>In USA women/pets housed together </a:t>
            </a:r>
          </a:p>
          <a:p>
            <a:endParaRPr lang="en-AU" altLang="en-US" smtClean="0">
              <a:latin typeface="Comic Sans MS" panose="030F0702030302020204" pitchFamily="66" charset="0"/>
            </a:endParaRPr>
          </a:p>
        </p:txBody>
      </p:sp>
      <p:pic>
        <p:nvPicPr>
          <p:cNvPr id="86020" name="Picture 4" descr="RSPCA_Services_Puppy_Pre_Scho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0"/>
            <a:ext cx="1490663"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1" name="Picture 6" descr="http://t0.gstatic.com/images?q=tbn:ANd9GcRNM-e3aFAdQFhqimhiuia_U9e_EsufZBBV_NTgJ2nB9H0vzF4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288" y="260350"/>
            <a:ext cx="1079500"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2141</TotalTime>
  <Words>1020</Words>
  <Application>Microsoft Office PowerPoint</Application>
  <PresentationFormat>On-screen Show (4:3)</PresentationFormat>
  <Paragraphs>104</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Comic Sans MS</vt:lpstr>
      <vt:lpstr>Default Design</vt:lpstr>
      <vt:lpstr>  ‘Unconditional love’ – how women and animals are affected by domestic violence</vt:lpstr>
      <vt:lpstr>What is domestic violence?</vt:lpstr>
      <vt:lpstr>Relevance</vt:lpstr>
      <vt:lpstr>Why are pets involved?</vt:lpstr>
      <vt:lpstr>DV and pets</vt:lpstr>
      <vt:lpstr>‘Target’ animals</vt:lpstr>
      <vt:lpstr>Vet involvement</vt:lpstr>
      <vt:lpstr>Human survivors of DV</vt:lpstr>
      <vt:lpstr>Human/animal bond</vt:lpstr>
      <vt:lpstr>How can we help?</vt:lpstr>
      <vt:lpstr>How can we help?</vt:lpstr>
      <vt:lpstr>Summary</vt:lpstr>
      <vt:lpstr>Video from Rose Brooks USA</vt:lpstr>
      <vt:lpstr>References</vt:lpstr>
    </vt:vector>
  </TitlesOfParts>
  <Company>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CT</dc:creator>
  <cp:lastModifiedBy>Mandy Paterson</cp:lastModifiedBy>
  <cp:revision>29</cp:revision>
  <dcterms:created xsi:type="dcterms:W3CDTF">2011-07-02T06:06:13Z</dcterms:created>
  <dcterms:modified xsi:type="dcterms:W3CDTF">2014-10-16T02:48:54Z</dcterms:modified>
</cp:coreProperties>
</file>